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3" r:id="rId4"/>
    <p:sldMasterId id="2147483675" r:id="rId5"/>
    <p:sldMasterId id="2147483727" r:id="rId6"/>
    <p:sldMasterId id="2147483737" r:id="rId7"/>
  </p:sldMasterIdLst>
  <p:notesMasterIdLst>
    <p:notesMasterId r:id="rId24"/>
  </p:notesMasterIdLst>
  <p:handoutMasterIdLst>
    <p:handoutMasterId r:id="rId25"/>
  </p:handoutMasterIdLst>
  <p:sldIdLst>
    <p:sldId id="788" r:id="rId8"/>
    <p:sldId id="793" r:id="rId9"/>
    <p:sldId id="902" r:id="rId10"/>
    <p:sldId id="794" r:id="rId11"/>
    <p:sldId id="800" r:id="rId12"/>
    <p:sldId id="801" r:id="rId13"/>
    <p:sldId id="802" r:id="rId14"/>
    <p:sldId id="803" r:id="rId15"/>
    <p:sldId id="804" r:id="rId16"/>
    <p:sldId id="805" r:id="rId17"/>
    <p:sldId id="806" r:id="rId18"/>
    <p:sldId id="807" r:id="rId19"/>
    <p:sldId id="808" r:id="rId20"/>
    <p:sldId id="809" r:id="rId21"/>
    <p:sldId id="810" r:id="rId22"/>
    <p:sldId id="901" r:id="rId2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ster, Grace [USA]" initials="FG[" lastIdx="2" clrIdx="0">
    <p:extLst>
      <p:ext uri="{19B8F6BF-5375-455C-9EA6-DF929625EA0E}">
        <p15:presenceInfo xmlns:p15="http://schemas.microsoft.com/office/powerpoint/2012/main" userId="S::591514@bah.com::debc016b-3d17-4592-8f3f-485a9c4fb6ee" providerId="AD"/>
      </p:ext>
    </p:extLst>
  </p:cmAuthor>
  <p:cmAuthor id="2" name="Wheeler, Christian [USA]" initials="WC[" lastIdx="2" clrIdx="1">
    <p:extLst>
      <p:ext uri="{19B8F6BF-5375-455C-9EA6-DF929625EA0E}">
        <p15:presenceInfo xmlns:p15="http://schemas.microsoft.com/office/powerpoint/2012/main" userId="S::596849@bah.com::3269b8eb-ef17-4bd5-b7d8-ea03f5c6c5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0F5156"/>
    <a:srgbClr val="D7E35A"/>
    <a:srgbClr val="D3461E"/>
    <a:srgbClr val="FFC000"/>
    <a:srgbClr val="97D6EC"/>
    <a:srgbClr val="D03238"/>
    <a:srgbClr val="00A6B7"/>
    <a:srgbClr val="F7A81B"/>
    <a:srgbClr val="0F5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58"/>
  </p:normalViewPr>
  <p:slideViewPr>
    <p:cSldViewPr snapToGrid="0" snapToObjects="1">
      <p:cViewPr varScale="1">
        <p:scale>
          <a:sx n="86" d="100"/>
          <a:sy n="86" d="100"/>
        </p:scale>
        <p:origin x="11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246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12164E-5E8F-4D76-91B3-8B5AC15AE5F8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E3DB75-CB00-4446-8F91-4CF81EFE020E}">
      <dgm:prSet phldrT="[Text]" custT="1"/>
      <dgm:spPr/>
      <dgm:t>
        <a:bodyPr/>
        <a:lstStyle/>
        <a:p>
          <a:r>
            <a:rPr lang="en-US" sz="1100" dirty="0">
              <a:latin typeface="Trebuchet MS" panose="020B0603020202020204" pitchFamily="34" charset="0"/>
            </a:rPr>
            <a:t>Define</a:t>
          </a:r>
        </a:p>
      </dgm:t>
    </dgm:pt>
    <dgm:pt modelId="{B890392E-7009-45BE-A4B8-093CE6408293}" type="parTrans" cxnId="{80174999-3ADF-46FD-9091-FF0D358C1A5E}">
      <dgm:prSet/>
      <dgm:spPr/>
      <dgm:t>
        <a:bodyPr/>
        <a:lstStyle/>
        <a:p>
          <a:endParaRPr lang="en-US"/>
        </a:p>
      </dgm:t>
    </dgm:pt>
    <dgm:pt modelId="{EE7F4643-2FAA-4B22-9F57-8EB874B0040E}" type="sibTrans" cxnId="{80174999-3ADF-46FD-9091-FF0D358C1A5E}">
      <dgm:prSet/>
      <dgm:spPr/>
      <dgm:t>
        <a:bodyPr/>
        <a:lstStyle/>
        <a:p>
          <a:endParaRPr lang="en-US"/>
        </a:p>
      </dgm:t>
    </dgm:pt>
    <dgm:pt modelId="{BD2700C2-BCAC-42BC-84E8-78CC1C84D7DD}">
      <dgm:prSet phldrT="[Text]" custT="1"/>
      <dgm:spPr/>
      <dgm:t>
        <a:bodyPr/>
        <a:lstStyle/>
        <a:p>
          <a:r>
            <a:rPr lang="en-US" sz="1200" b="0">
              <a:latin typeface="Trebuchet MS" panose="020B0603020202020204" pitchFamily="34" charset="0"/>
            </a:rPr>
            <a:t>Define study population</a:t>
          </a:r>
        </a:p>
      </dgm:t>
    </dgm:pt>
    <dgm:pt modelId="{0EDBA928-5794-432B-A07C-AC5E63166D16}" type="parTrans" cxnId="{0B73C8FE-ED82-4418-B033-D62B1BFB402A}">
      <dgm:prSet/>
      <dgm:spPr/>
      <dgm:t>
        <a:bodyPr/>
        <a:lstStyle/>
        <a:p>
          <a:endParaRPr lang="en-US"/>
        </a:p>
      </dgm:t>
    </dgm:pt>
    <dgm:pt modelId="{0BBEC2BC-A0EC-46AC-8C82-BC41B45A861B}" type="sibTrans" cxnId="{0B73C8FE-ED82-4418-B033-D62B1BFB402A}">
      <dgm:prSet/>
      <dgm:spPr/>
      <dgm:t>
        <a:bodyPr/>
        <a:lstStyle/>
        <a:p>
          <a:endParaRPr lang="en-US"/>
        </a:p>
      </dgm:t>
    </dgm:pt>
    <dgm:pt modelId="{7EC392BD-029B-4033-BEC3-F51A45E714B6}">
      <dgm:prSet phldrT="[Text]" custT="1"/>
      <dgm:spPr/>
      <dgm:t>
        <a:bodyPr/>
        <a:lstStyle/>
        <a:p>
          <a:r>
            <a:rPr lang="en-US" sz="1100" dirty="0">
              <a:latin typeface="Trebuchet MS" panose="020B0603020202020204" pitchFamily="34" charset="0"/>
            </a:rPr>
            <a:t>Data</a:t>
          </a:r>
        </a:p>
      </dgm:t>
    </dgm:pt>
    <dgm:pt modelId="{5306F504-693D-4065-A8D8-89FF01AB0931}" type="parTrans" cxnId="{E09F373E-F0F2-4C2C-9DA9-38D02A4DB4E7}">
      <dgm:prSet/>
      <dgm:spPr/>
      <dgm:t>
        <a:bodyPr/>
        <a:lstStyle/>
        <a:p>
          <a:endParaRPr lang="en-US"/>
        </a:p>
      </dgm:t>
    </dgm:pt>
    <dgm:pt modelId="{E6154567-F0E8-497B-B8A6-4365181ACCFE}" type="sibTrans" cxnId="{E09F373E-F0F2-4C2C-9DA9-38D02A4DB4E7}">
      <dgm:prSet/>
      <dgm:spPr/>
      <dgm:t>
        <a:bodyPr/>
        <a:lstStyle/>
        <a:p>
          <a:endParaRPr lang="en-US"/>
        </a:p>
      </dgm:t>
    </dgm:pt>
    <dgm:pt modelId="{03452398-52AC-4E5C-8F42-DE5A7B32F5F0}">
      <dgm:prSet phldrT="[Text]" custT="1"/>
      <dgm:spPr/>
      <dgm:t>
        <a:bodyPr/>
        <a:lstStyle/>
        <a:p>
          <a:r>
            <a:rPr lang="en-US" sz="1200" b="0">
              <a:latin typeface="Trebuchet MS" panose="020B0603020202020204" pitchFamily="34" charset="0"/>
            </a:rPr>
            <a:t>Conduct literature review</a:t>
          </a:r>
        </a:p>
      </dgm:t>
    </dgm:pt>
    <dgm:pt modelId="{37EEE2E6-7E47-4BA3-90C4-54595603471F}" type="parTrans" cxnId="{BB49F245-6A14-4564-BD24-7D69E96456D0}">
      <dgm:prSet/>
      <dgm:spPr/>
      <dgm:t>
        <a:bodyPr/>
        <a:lstStyle/>
        <a:p>
          <a:endParaRPr lang="en-US"/>
        </a:p>
      </dgm:t>
    </dgm:pt>
    <dgm:pt modelId="{3EDFAC76-8E60-4607-91AF-A8CBCB7FA178}" type="sibTrans" cxnId="{BB49F245-6A14-4564-BD24-7D69E96456D0}">
      <dgm:prSet/>
      <dgm:spPr/>
      <dgm:t>
        <a:bodyPr/>
        <a:lstStyle/>
        <a:p>
          <a:endParaRPr lang="en-US"/>
        </a:p>
      </dgm:t>
    </dgm:pt>
    <dgm:pt modelId="{C22D9BFC-7D33-415A-A9FF-29AD1E95DED0}">
      <dgm:prSet phldrT="[Text]" custT="1"/>
      <dgm:spPr/>
      <dgm:t>
        <a:bodyPr/>
        <a:lstStyle/>
        <a:p>
          <a:endParaRPr lang="en-US" sz="1100" dirty="0">
            <a:latin typeface="Trebuchet MS"/>
          </a:endParaRPr>
        </a:p>
        <a:p>
          <a:r>
            <a:rPr lang="en-US" sz="1100" dirty="0">
              <a:latin typeface="Trebuchet MS"/>
            </a:rPr>
            <a:t>Hypotheses &amp; Business Rules</a:t>
          </a:r>
          <a:endParaRPr lang="en-US" sz="1100" dirty="0">
            <a:latin typeface="Trebuchet MS" panose="020B0603020202020204" pitchFamily="34" charset="0"/>
          </a:endParaRPr>
        </a:p>
      </dgm:t>
    </dgm:pt>
    <dgm:pt modelId="{5C02F857-232F-45A6-B0CF-5D8C38AA4862}" type="parTrans" cxnId="{44E24E85-E119-42B9-BAAA-B9377819F100}">
      <dgm:prSet/>
      <dgm:spPr/>
      <dgm:t>
        <a:bodyPr/>
        <a:lstStyle/>
        <a:p>
          <a:endParaRPr lang="en-US"/>
        </a:p>
      </dgm:t>
    </dgm:pt>
    <dgm:pt modelId="{49861FE1-6CF5-4AFB-9D70-85397C386981}" type="sibTrans" cxnId="{44E24E85-E119-42B9-BAAA-B9377819F100}">
      <dgm:prSet/>
      <dgm:spPr/>
      <dgm:t>
        <a:bodyPr/>
        <a:lstStyle/>
        <a:p>
          <a:endParaRPr lang="en-US"/>
        </a:p>
      </dgm:t>
    </dgm:pt>
    <dgm:pt modelId="{F89DCF2F-6D16-4F1F-A249-18457F043D38}">
      <dgm:prSet phldrT="[Text]" custT="1"/>
      <dgm:spPr/>
      <dgm:t>
        <a:bodyPr/>
        <a:lstStyle/>
        <a:p>
          <a:r>
            <a:rPr lang="en-US" sz="1200" b="0" dirty="0">
              <a:latin typeface="Trebuchet MS" panose="020B0603020202020204" pitchFamily="34" charset="0"/>
            </a:rPr>
            <a:t>Define outcome variable</a:t>
          </a:r>
        </a:p>
      </dgm:t>
    </dgm:pt>
    <dgm:pt modelId="{237B07D5-B4E0-4D38-910A-5F0491848024}" type="parTrans" cxnId="{F04BC23F-D73E-4914-B6B4-E94EA1708454}">
      <dgm:prSet/>
      <dgm:spPr/>
      <dgm:t>
        <a:bodyPr/>
        <a:lstStyle/>
        <a:p>
          <a:endParaRPr lang="en-US"/>
        </a:p>
      </dgm:t>
    </dgm:pt>
    <dgm:pt modelId="{87CEFBA5-B754-469B-A621-9262FFF9E1C1}" type="sibTrans" cxnId="{F04BC23F-D73E-4914-B6B4-E94EA1708454}">
      <dgm:prSet/>
      <dgm:spPr/>
      <dgm:t>
        <a:bodyPr/>
        <a:lstStyle/>
        <a:p>
          <a:endParaRPr lang="en-US"/>
        </a:p>
      </dgm:t>
    </dgm:pt>
    <dgm:pt modelId="{50EF60F5-F1B5-487D-8DB0-56907F401E6E}">
      <dgm:prSet phldrT="[Text]" custT="1"/>
      <dgm:spPr/>
      <dgm:t>
        <a:bodyPr/>
        <a:lstStyle/>
        <a:p>
          <a:r>
            <a:rPr lang="en-US" sz="1200" b="0">
              <a:latin typeface="Trebuchet MS" panose="020B0603020202020204" pitchFamily="34" charset="0"/>
            </a:rPr>
            <a:t>Obtain publicly available data as informed by the literature review</a:t>
          </a:r>
        </a:p>
      </dgm:t>
    </dgm:pt>
    <dgm:pt modelId="{97DC0D3A-B959-44F7-B6F5-5891C356D023}" type="parTrans" cxnId="{95C18EF3-D1C1-4013-9E00-9495FC1809EA}">
      <dgm:prSet/>
      <dgm:spPr/>
      <dgm:t>
        <a:bodyPr/>
        <a:lstStyle/>
        <a:p>
          <a:endParaRPr lang="en-US"/>
        </a:p>
      </dgm:t>
    </dgm:pt>
    <dgm:pt modelId="{AEA91AF7-08F9-45FE-9560-7801D0F3DD80}" type="sibTrans" cxnId="{95C18EF3-D1C1-4013-9E00-9495FC1809EA}">
      <dgm:prSet/>
      <dgm:spPr/>
      <dgm:t>
        <a:bodyPr/>
        <a:lstStyle/>
        <a:p>
          <a:endParaRPr lang="en-US"/>
        </a:p>
      </dgm:t>
    </dgm:pt>
    <dgm:pt modelId="{E637DD49-1A5B-417E-8D4A-58D72CA5E33A}">
      <dgm:prSet phldrT="[Text]" custT="1"/>
      <dgm:spPr/>
      <dgm:t>
        <a:bodyPr/>
        <a:lstStyle/>
        <a:p>
          <a:r>
            <a:rPr lang="en-US" sz="1200" b="0">
              <a:latin typeface="Trebuchet MS"/>
            </a:rPr>
            <a:t>Establish hypotheses related to readiness proxy outcome</a:t>
          </a:r>
          <a:endParaRPr lang="en-US" sz="1200" b="0">
            <a:latin typeface="Trebuchet MS" panose="020B0603020202020204" pitchFamily="34" charset="0"/>
          </a:endParaRPr>
        </a:p>
      </dgm:t>
    </dgm:pt>
    <dgm:pt modelId="{11B579A6-7104-4452-9960-2FACA1359239}" type="parTrans" cxnId="{92307753-5565-45DD-A787-C47BFDF5716E}">
      <dgm:prSet/>
      <dgm:spPr/>
      <dgm:t>
        <a:bodyPr/>
        <a:lstStyle/>
        <a:p>
          <a:endParaRPr lang="en-US"/>
        </a:p>
      </dgm:t>
    </dgm:pt>
    <dgm:pt modelId="{6757B9C2-5C0B-4358-8FD5-BF86C3281D95}" type="sibTrans" cxnId="{92307753-5565-45DD-A787-C47BFDF5716E}">
      <dgm:prSet/>
      <dgm:spPr/>
      <dgm:t>
        <a:bodyPr/>
        <a:lstStyle/>
        <a:p>
          <a:endParaRPr lang="en-US"/>
        </a:p>
      </dgm:t>
    </dgm:pt>
    <dgm:pt modelId="{BF45AA47-547B-44CA-8647-84985F534C98}">
      <dgm:prSet custT="1"/>
      <dgm:spPr/>
      <dgm:t>
        <a:bodyPr/>
        <a:lstStyle/>
        <a:p>
          <a:r>
            <a:rPr lang="en-US" sz="1200" b="0">
              <a:latin typeface="Trebuchet MS"/>
            </a:rPr>
            <a:t>Establish business rules on how the data will be processed</a:t>
          </a:r>
        </a:p>
      </dgm:t>
    </dgm:pt>
    <dgm:pt modelId="{025F189F-5063-4A63-90EF-3236D8AA01CD}" type="parTrans" cxnId="{39F26228-CC7B-4325-B382-BC8F6A8567D8}">
      <dgm:prSet/>
      <dgm:spPr/>
      <dgm:t>
        <a:bodyPr/>
        <a:lstStyle/>
        <a:p>
          <a:endParaRPr lang="en-US"/>
        </a:p>
      </dgm:t>
    </dgm:pt>
    <dgm:pt modelId="{64531490-BF05-4384-8E67-D82548663F53}" type="sibTrans" cxnId="{39F26228-CC7B-4325-B382-BC8F6A8567D8}">
      <dgm:prSet/>
      <dgm:spPr/>
      <dgm:t>
        <a:bodyPr/>
        <a:lstStyle/>
        <a:p>
          <a:endParaRPr lang="en-US"/>
        </a:p>
      </dgm:t>
    </dgm:pt>
    <dgm:pt modelId="{29A3AC18-948C-4CB1-AE42-5DF64D9C30DD}">
      <dgm:prSet phldrT="[Text]" custT="1"/>
      <dgm:spPr/>
      <dgm:t>
        <a:bodyPr/>
        <a:lstStyle/>
        <a:p>
          <a:r>
            <a:rPr lang="en-US" sz="1100" b="0">
              <a:latin typeface="Trebuchet MS"/>
            </a:rPr>
            <a:t>Data Wrangling</a:t>
          </a:r>
        </a:p>
      </dgm:t>
    </dgm:pt>
    <dgm:pt modelId="{A6951FFE-35DD-44DA-9F3E-EE3B69312F2A}" type="parTrans" cxnId="{E558B916-60F3-43A6-B5E7-6666BBF3142E}">
      <dgm:prSet/>
      <dgm:spPr/>
      <dgm:t>
        <a:bodyPr/>
        <a:lstStyle/>
        <a:p>
          <a:endParaRPr lang="en-US"/>
        </a:p>
      </dgm:t>
    </dgm:pt>
    <dgm:pt modelId="{C29CA689-3761-4B09-8AB3-0E128E8B15F4}" type="sibTrans" cxnId="{E558B916-60F3-43A6-B5E7-6666BBF3142E}">
      <dgm:prSet/>
      <dgm:spPr/>
      <dgm:t>
        <a:bodyPr/>
        <a:lstStyle/>
        <a:p>
          <a:endParaRPr lang="en-US"/>
        </a:p>
      </dgm:t>
    </dgm:pt>
    <dgm:pt modelId="{726D72D5-9752-4976-8A67-A8CB6326D8F8}">
      <dgm:prSet phldrT="[Text]" custT="1"/>
      <dgm:spPr/>
      <dgm:t>
        <a:bodyPr/>
        <a:lstStyle/>
        <a:p>
          <a:r>
            <a:rPr lang="en-US" sz="1200" b="0" dirty="0">
              <a:latin typeface="Trebuchet MS"/>
            </a:rPr>
            <a:t>Clean data &amp; perform data checks to ensure data integrity</a:t>
          </a:r>
        </a:p>
      </dgm:t>
    </dgm:pt>
    <dgm:pt modelId="{5B275CCD-D145-46C2-8CAC-D711A046A9E5}" type="parTrans" cxnId="{052D10A5-854B-456A-BCFA-D08E72271F8E}">
      <dgm:prSet/>
      <dgm:spPr/>
      <dgm:t>
        <a:bodyPr/>
        <a:lstStyle/>
        <a:p>
          <a:endParaRPr lang="en-US"/>
        </a:p>
      </dgm:t>
    </dgm:pt>
    <dgm:pt modelId="{0B3E3B8D-383E-4E43-9D29-454A29D88716}" type="sibTrans" cxnId="{052D10A5-854B-456A-BCFA-D08E72271F8E}">
      <dgm:prSet/>
      <dgm:spPr/>
      <dgm:t>
        <a:bodyPr/>
        <a:lstStyle/>
        <a:p>
          <a:endParaRPr lang="en-US"/>
        </a:p>
      </dgm:t>
    </dgm:pt>
    <dgm:pt modelId="{623E282D-B866-4F66-8FCE-1752E4302E4D}">
      <dgm:prSet phldrT="[Text]" custT="1"/>
      <dgm:spPr/>
      <dgm:t>
        <a:bodyPr/>
        <a:lstStyle/>
        <a:p>
          <a:r>
            <a:rPr lang="en-US" sz="1200" b="0">
              <a:latin typeface="Trebuchet MS"/>
            </a:rPr>
            <a:t>Conduct imputation techniques to handle missing data</a:t>
          </a:r>
        </a:p>
      </dgm:t>
    </dgm:pt>
    <dgm:pt modelId="{52E81BBD-46BF-4F18-86C7-CDB5111E8158}" type="parTrans" cxnId="{514A366E-17F7-45F5-95DE-42D978B30793}">
      <dgm:prSet/>
      <dgm:spPr/>
      <dgm:t>
        <a:bodyPr/>
        <a:lstStyle/>
        <a:p>
          <a:endParaRPr lang="en-US"/>
        </a:p>
      </dgm:t>
    </dgm:pt>
    <dgm:pt modelId="{9DD584BC-E8CF-442D-9106-56D211ECC07C}" type="sibTrans" cxnId="{514A366E-17F7-45F5-95DE-42D978B30793}">
      <dgm:prSet/>
      <dgm:spPr/>
      <dgm:t>
        <a:bodyPr/>
        <a:lstStyle/>
        <a:p>
          <a:endParaRPr lang="en-US"/>
        </a:p>
      </dgm:t>
    </dgm:pt>
    <dgm:pt modelId="{941C3944-55A5-4774-82F6-0FFBC9E9A3A1}">
      <dgm:prSet phldrT="[Text]" custT="1"/>
      <dgm:spPr/>
      <dgm:t>
        <a:bodyPr/>
        <a:lstStyle/>
        <a:p>
          <a:r>
            <a:rPr lang="en-US" sz="1100" b="0" dirty="0">
              <a:latin typeface="Trebuchet MS"/>
            </a:rPr>
            <a:t>Model and Evaluation</a:t>
          </a:r>
        </a:p>
      </dgm:t>
    </dgm:pt>
    <dgm:pt modelId="{2025C9FA-14DE-44CD-BA3E-25716D9D0340}" type="parTrans" cxnId="{087E3103-EFD2-4019-A6A0-C749FFAAB815}">
      <dgm:prSet/>
      <dgm:spPr/>
      <dgm:t>
        <a:bodyPr/>
        <a:lstStyle/>
        <a:p>
          <a:endParaRPr lang="en-US"/>
        </a:p>
      </dgm:t>
    </dgm:pt>
    <dgm:pt modelId="{8B7E7236-8EE2-4E53-97EA-2DEEFF605E8D}" type="sibTrans" cxnId="{087E3103-EFD2-4019-A6A0-C749FFAAB815}">
      <dgm:prSet/>
      <dgm:spPr/>
      <dgm:t>
        <a:bodyPr/>
        <a:lstStyle/>
        <a:p>
          <a:endParaRPr lang="en-US"/>
        </a:p>
      </dgm:t>
    </dgm:pt>
    <dgm:pt modelId="{CA4E925D-0B45-47CA-94BB-D374CC317C2D}">
      <dgm:prSet phldrT="[Text]" custT="1"/>
      <dgm:spPr/>
      <dgm:t>
        <a:bodyPr/>
        <a:lstStyle/>
        <a:p>
          <a:r>
            <a:rPr lang="en-US" sz="1200" b="0">
              <a:latin typeface="Trebuchet MS"/>
            </a:rPr>
            <a:t>Run various models &amp; interpret feature importance</a:t>
          </a:r>
        </a:p>
      </dgm:t>
    </dgm:pt>
    <dgm:pt modelId="{B8E78343-A776-4F9C-95F3-ACF95F832EB8}" type="parTrans" cxnId="{D321F21C-3943-4A8F-B192-71D031A89064}">
      <dgm:prSet/>
      <dgm:spPr/>
      <dgm:t>
        <a:bodyPr/>
        <a:lstStyle/>
        <a:p>
          <a:endParaRPr lang="en-US"/>
        </a:p>
      </dgm:t>
    </dgm:pt>
    <dgm:pt modelId="{333C7801-A395-41C8-A7D2-19733D69C4A7}" type="sibTrans" cxnId="{D321F21C-3943-4A8F-B192-71D031A89064}">
      <dgm:prSet/>
      <dgm:spPr/>
      <dgm:t>
        <a:bodyPr/>
        <a:lstStyle/>
        <a:p>
          <a:endParaRPr lang="en-US"/>
        </a:p>
      </dgm:t>
    </dgm:pt>
    <dgm:pt modelId="{D7E9002C-CF9B-4277-9CE3-703C627CDB7A}">
      <dgm:prSet phldrT="[Text]" custT="1"/>
      <dgm:spPr/>
      <dgm:t>
        <a:bodyPr/>
        <a:lstStyle/>
        <a:p>
          <a:r>
            <a:rPr lang="en-US" sz="1200" b="0">
              <a:latin typeface="Trebuchet MS"/>
            </a:rPr>
            <a:t>Evaluate performance of each model type and consider strengths and weaknesses of each</a:t>
          </a:r>
        </a:p>
      </dgm:t>
    </dgm:pt>
    <dgm:pt modelId="{69C5429B-8B0D-413E-A104-FA59DB5B9C78}" type="parTrans" cxnId="{090AFEE5-DC4B-49F8-8D9F-4ED4CFEEBF1E}">
      <dgm:prSet/>
      <dgm:spPr/>
      <dgm:t>
        <a:bodyPr/>
        <a:lstStyle/>
        <a:p>
          <a:endParaRPr lang="en-US"/>
        </a:p>
      </dgm:t>
    </dgm:pt>
    <dgm:pt modelId="{186249BD-8072-46CF-80FB-BDC6DB81173C}" type="sibTrans" cxnId="{090AFEE5-DC4B-49F8-8D9F-4ED4CFEEBF1E}">
      <dgm:prSet/>
      <dgm:spPr/>
      <dgm:t>
        <a:bodyPr/>
        <a:lstStyle/>
        <a:p>
          <a:endParaRPr lang="en-US"/>
        </a:p>
      </dgm:t>
    </dgm:pt>
    <dgm:pt modelId="{9BD39E95-AAB0-4552-8657-4F5EC4EBEE76}" type="pres">
      <dgm:prSet presAssocID="{D212164E-5E8F-4D76-91B3-8B5AC15AE5F8}" presName="linearFlow" presStyleCnt="0">
        <dgm:presLayoutVars>
          <dgm:dir/>
          <dgm:animLvl val="lvl"/>
          <dgm:resizeHandles val="exact"/>
        </dgm:presLayoutVars>
      </dgm:prSet>
      <dgm:spPr/>
    </dgm:pt>
    <dgm:pt modelId="{89531421-7E37-4EA2-9137-E828C2151052}" type="pres">
      <dgm:prSet presAssocID="{93E3DB75-CB00-4446-8F91-4CF81EFE020E}" presName="composite" presStyleCnt="0"/>
      <dgm:spPr/>
    </dgm:pt>
    <dgm:pt modelId="{330F12B3-D825-4E61-A913-6EB8FEB929CE}" type="pres">
      <dgm:prSet presAssocID="{93E3DB75-CB00-4446-8F91-4CF81EFE020E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8285E6D-9404-4D56-8FAB-04F2C7DF7FA5}" type="pres">
      <dgm:prSet presAssocID="{93E3DB75-CB00-4446-8F91-4CF81EFE020E}" presName="descendantText" presStyleLbl="alignAcc1" presStyleIdx="0" presStyleCnt="5" custLinFactNeighborX="6772" custLinFactNeighborY="-225">
        <dgm:presLayoutVars>
          <dgm:bulletEnabled val="1"/>
        </dgm:presLayoutVars>
      </dgm:prSet>
      <dgm:spPr/>
    </dgm:pt>
    <dgm:pt modelId="{429C3AB8-C406-4052-802B-CE2627E3CF75}" type="pres">
      <dgm:prSet presAssocID="{EE7F4643-2FAA-4B22-9F57-8EB874B0040E}" presName="sp" presStyleCnt="0"/>
      <dgm:spPr/>
    </dgm:pt>
    <dgm:pt modelId="{376009E3-F287-4DB8-B743-E0C7A965CD45}" type="pres">
      <dgm:prSet presAssocID="{7EC392BD-029B-4033-BEC3-F51A45E714B6}" presName="composite" presStyleCnt="0"/>
      <dgm:spPr/>
    </dgm:pt>
    <dgm:pt modelId="{B1272973-7DBE-40B5-9C69-90FEF9F55AD0}" type="pres">
      <dgm:prSet presAssocID="{7EC392BD-029B-4033-BEC3-F51A45E714B6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62A8144-E7A6-4386-ACC3-4CDF05BFAA73}" type="pres">
      <dgm:prSet presAssocID="{7EC392BD-029B-4033-BEC3-F51A45E714B6}" presName="descendantText" presStyleLbl="alignAcc1" presStyleIdx="1" presStyleCnt="5">
        <dgm:presLayoutVars>
          <dgm:bulletEnabled val="1"/>
        </dgm:presLayoutVars>
      </dgm:prSet>
      <dgm:spPr/>
    </dgm:pt>
    <dgm:pt modelId="{1A5863A4-7A6A-47EA-BADF-49C22BE69BCE}" type="pres">
      <dgm:prSet presAssocID="{E6154567-F0E8-497B-B8A6-4365181ACCFE}" presName="sp" presStyleCnt="0"/>
      <dgm:spPr/>
    </dgm:pt>
    <dgm:pt modelId="{26F88302-D596-4DDC-BB4A-B6FD3DDFA963}" type="pres">
      <dgm:prSet presAssocID="{C22D9BFC-7D33-415A-A9FF-29AD1E95DED0}" presName="composite" presStyleCnt="0"/>
      <dgm:spPr/>
    </dgm:pt>
    <dgm:pt modelId="{4D2DC1B5-25A1-4643-A4DC-94F9B8CAB566}" type="pres">
      <dgm:prSet presAssocID="{C22D9BFC-7D33-415A-A9FF-29AD1E95DED0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E42BC8BE-779A-42D5-A58F-F7CDCE9A912E}" type="pres">
      <dgm:prSet presAssocID="{C22D9BFC-7D33-415A-A9FF-29AD1E95DED0}" presName="descendantText" presStyleLbl="alignAcc1" presStyleIdx="2" presStyleCnt="5">
        <dgm:presLayoutVars>
          <dgm:bulletEnabled val="1"/>
        </dgm:presLayoutVars>
      </dgm:prSet>
      <dgm:spPr/>
    </dgm:pt>
    <dgm:pt modelId="{C20BCD68-B099-401A-9A67-C717A9E82D46}" type="pres">
      <dgm:prSet presAssocID="{49861FE1-6CF5-4AFB-9D70-85397C386981}" presName="sp" presStyleCnt="0"/>
      <dgm:spPr/>
    </dgm:pt>
    <dgm:pt modelId="{E12D7ABD-C56E-43FD-8D18-7C14CFBD8555}" type="pres">
      <dgm:prSet presAssocID="{29A3AC18-948C-4CB1-AE42-5DF64D9C30DD}" presName="composite" presStyleCnt="0"/>
      <dgm:spPr/>
    </dgm:pt>
    <dgm:pt modelId="{500A2308-6117-4C1E-BB34-DD1A2AE4A9FB}" type="pres">
      <dgm:prSet presAssocID="{29A3AC18-948C-4CB1-AE42-5DF64D9C30DD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2640E12-1F7B-4DBB-B8B5-E8004D94BAD6}" type="pres">
      <dgm:prSet presAssocID="{29A3AC18-948C-4CB1-AE42-5DF64D9C30DD}" presName="descendantText" presStyleLbl="alignAcc1" presStyleIdx="3" presStyleCnt="5">
        <dgm:presLayoutVars>
          <dgm:bulletEnabled val="1"/>
        </dgm:presLayoutVars>
      </dgm:prSet>
      <dgm:spPr/>
    </dgm:pt>
    <dgm:pt modelId="{647C1E6C-5ACB-413A-B39E-A8180F70C83D}" type="pres">
      <dgm:prSet presAssocID="{C29CA689-3761-4B09-8AB3-0E128E8B15F4}" presName="sp" presStyleCnt="0"/>
      <dgm:spPr/>
    </dgm:pt>
    <dgm:pt modelId="{117B0770-A1DD-46CB-93CC-923E9E9BA264}" type="pres">
      <dgm:prSet presAssocID="{941C3944-55A5-4774-82F6-0FFBC9E9A3A1}" presName="composite" presStyleCnt="0"/>
      <dgm:spPr/>
    </dgm:pt>
    <dgm:pt modelId="{4435B851-B653-4EE7-8DC9-2C6AAEABCF38}" type="pres">
      <dgm:prSet presAssocID="{941C3944-55A5-4774-82F6-0FFBC9E9A3A1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1588EF8-BA76-4A48-AA7E-782F9EC0BD67}" type="pres">
      <dgm:prSet presAssocID="{941C3944-55A5-4774-82F6-0FFBC9E9A3A1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320A2100-ECDC-44C5-8945-99471AEFEF0F}" type="presOf" srcId="{BF45AA47-547B-44CA-8647-84985F534C98}" destId="{E42BC8BE-779A-42D5-A58F-F7CDCE9A912E}" srcOrd="0" destOrd="1" presId="urn:microsoft.com/office/officeart/2005/8/layout/chevron2"/>
    <dgm:cxn modelId="{087E3103-EFD2-4019-A6A0-C749FFAAB815}" srcId="{D212164E-5E8F-4D76-91B3-8B5AC15AE5F8}" destId="{941C3944-55A5-4774-82F6-0FFBC9E9A3A1}" srcOrd="4" destOrd="0" parTransId="{2025C9FA-14DE-44CD-BA3E-25716D9D0340}" sibTransId="{8B7E7236-8EE2-4E53-97EA-2DEEFF605E8D}"/>
    <dgm:cxn modelId="{796B7911-4885-4817-953B-3FD94D63A198}" type="presOf" srcId="{623E282D-B866-4F66-8FCE-1752E4302E4D}" destId="{D2640E12-1F7B-4DBB-B8B5-E8004D94BAD6}" srcOrd="0" destOrd="1" presId="urn:microsoft.com/office/officeart/2005/8/layout/chevron2"/>
    <dgm:cxn modelId="{E558B916-60F3-43A6-B5E7-6666BBF3142E}" srcId="{D212164E-5E8F-4D76-91B3-8B5AC15AE5F8}" destId="{29A3AC18-948C-4CB1-AE42-5DF64D9C30DD}" srcOrd="3" destOrd="0" parTransId="{A6951FFE-35DD-44DA-9F3E-EE3B69312F2A}" sibTransId="{C29CA689-3761-4B09-8AB3-0E128E8B15F4}"/>
    <dgm:cxn modelId="{1AC0DA17-0F55-4430-BE4D-8D62809D38F9}" type="presOf" srcId="{50EF60F5-F1B5-487D-8DB0-56907F401E6E}" destId="{662A8144-E7A6-4386-ACC3-4CDF05BFAA73}" srcOrd="0" destOrd="1" presId="urn:microsoft.com/office/officeart/2005/8/layout/chevron2"/>
    <dgm:cxn modelId="{D321F21C-3943-4A8F-B192-71D031A89064}" srcId="{941C3944-55A5-4774-82F6-0FFBC9E9A3A1}" destId="{CA4E925D-0B45-47CA-94BB-D374CC317C2D}" srcOrd="0" destOrd="0" parTransId="{B8E78343-A776-4F9C-95F3-ACF95F832EB8}" sibTransId="{333C7801-A395-41C8-A7D2-19733D69C4A7}"/>
    <dgm:cxn modelId="{88127F20-F436-431F-A984-C2B4F5A0B9A3}" type="presOf" srcId="{03452398-52AC-4E5C-8F42-DE5A7B32F5F0}" destId="{662A8144-E7A6-4386-ACC3-4CDF05BFAA73}" srcOrd="0" destOrd="0" presId="urn:microsoft.com/office/officeart/2005/8/layout/chevron2"/>
    <dgm:cxn modelId="{39F26228-CC7B-4325-B382-BC8F6A8567D8}" srcId="{C22D9BFC-7D33-415A-A9FF-29AD1E95DED0}" destId="{BF45AA47-547B-44CA-8647-84985F534C98}" srcOrd="1" destOrd="0" parTransId="{025F189F-5063-4A63-90EF-3236D8AA01CD}" sibTransId="{64531490-BF05-4384-8E67-D82548663F53}"/>
    <dgm:cxn modelId="{FC8E9331-06AB-4039-B435-623988E446D3}" type="presOf" srcId="{726D72D5-9752-4976-8A67-A8CB6326D8F8}" destId="{D2640E12-1F7B-4DBB-B8B5-E8004D94BAD6}" srcOrd="0" destOrd="0" presId="urn:microsoft.com/office/officeart/2005/8/layout/chevron2"/>
    <dgm:cxn modelId="{E09F373E-F0F2-4C2C-9DA9-38D02A4DB4E7}" srcId="{D212164E-5E8F-4D76-91B3-8B5AC15AE5F8}" destId="{7EC392BD-029B-4033-BEC3-F51A45E714B6}" srcOrd="1" destOrd="0" parTransId="{5306F504-693D-4065-A8D8-89FF01AB0931}" sibTransId="{E6154567-F0E8-497B-B8A6-4365181ACCFE}"/>
    <dgm:cxn modelId="{F04BC23F-D73E-4914-B6B4-E94EA1708454}" srcId="{93E3DB75-CB00-4446-8F91-4CF81EFE020E}" destId="{F89DCF2F-6D16-4F1F-A249-18457F043D38}" srcOrd="1" destOrd="0" parTransId="{237B07D5-B4E0-4D38-910A-5F0491848024}" sibTransId="{87CEFBA5-B754-469B-A621-9262FFF9E1C1}"/>
    <dgm:cxn modelId="{BB49F245-6A14-4564-BD24-7D69E96456D0}" srcId="{7EC392BD-029B-4033-BEC3-F51A45E714B6}" destId="{03452398-52AC-4E5C-8F42-DE5A7B32F5F0}" srcOrd="0" destOrd="0" parTransId="{37EEE2E6-7E47-4BA3-90C4-54595603471F}" sibTransId="{3EDFAC76-8E60-4607-91AF-A8CBCB7FA178}"/>
    <dgm:cxn modelId="{2EFEB06D-DC4A-4575-98FE-5C1893AE1CEA}" type="presOf" srcId="{E637DD49-1A5B-417E-8D4A-58D72CA5E33A}" destId="{E42BC8BE-779A-42D5-A58F-F7CDCE9A912E}" srcOrd="0" destOrd="0" presId="urn:microsoft.com/office/officeart/2005/8/layout/chevron2"/>
    <dgm:cxn modelId="{514A366E-17F7-45F5-95DE-42D978B30793}" srcId="{29A3AC18-948C-4CB1-AE42-5DF64D9C30DD}" destId="{623E282D-B866-4F66-8FCE-1752E4302E4D}" srcOrd="1" destOrd="0" parTransId="{52E81BBD-46BF-4F18-86C7-CDB5111E8158}" sibTransId="{9DD584BC-E8CF-442D-9106-56D211ECC07C}"/>
    <dgm:cxn modelId="{92307753-5565-45DD-A787-C47BFDF5716E}" srcId="{C22D9BFC-7D33-415A-A9FF-29AD1E95DED0}" destId="{E637DD49-1A5B-417E-8D4A-58D72CA5E33A}" srcOrd="0" destOrd="0" parTransId="{11B579A6-7104-4452-9960-2FACA1359239}" sibTransId="{6757B9C2-5C0B-4358-8FD5-BF86C3281D95}"/>
    <dgm:cxn modelId="{FC313580-095D-492F-9091-52D39B6CB561}" type="presOf" srcId="{BD2700C2-BCAC-42BC-84E8-78CC1C84D7DD}" destId="{B8285E6D-9404-4D56-8FAB-04F2C7DF7FA5}" srcOrd="0" destOrd="0" presId="urn:microsoft.com/office/officeart/2005/8/layout/chevron2"/>
    <dgm:cxn modelId="{D9E2C381-BA82-4C42-B4BC-9D0B059C858B}" type="presOf" srcId="{D212164E-5E8F-4D76-91B3-8B5AC15AE5F8}" destId="{9BD39E95-AAB0-4552-8657-4F5EC4EBEE76}" srcOrd="0" destOrd="0" presId="urn:microsoft.com/office/officeart/2005/8/layout/chevron2"/>
    <dgm:cxn modelId="{44E24E85-E119-42B9-BAAA-B9377819F100}" srcId="{D212164E-5E8F-4D76-91B3-8B5AC15AE5F8}" destId="{C22D9BFC-7D33-415A-A9FF-29AD1E95DED0}" srcOrd="2" destOrd="0" parTransId="{5C02F857-232F-45A6-B0CF-5D8C38AA4862}" sibTransId="{49861FE1-6CF5-4AFB-9D70-85397C386981}"/>
    <dgm:cxn modelId="{91F60E8E-8941-42D4-A86A-388909425627}" type="presOf" srcId="{D7E9002C-CF9B-4277-9CE3-703C627CDB7A}" destId="{31588EF8-BA76-4A48-AA7E-782F9EC0BD67}" srcOrd="0" destOrd="1" presId="urn:microsoft.com/office/officeart/2005/8/layout/chevron2"/>
    <dgm:cxn modelId="{673AFB93-E14F-4C91-B5F8-99D531F51BD4}" type="presOf" srcId="{29A3AC18-948C-4CB1-AE42-5DF64D9C30DD}" destId="{500A2308-6117-4C1E-BB34-DD1A2AE4A9FB}" srcOrd="0" destOrd="0" presId="urn:microsoft.com/office/officeart/2005/8/layout/chevron2"/>
    <dgm:cxn modelId="{EEE3B595-0964-4B68-9E56-5392901404B2}" type="presOf" srcId="{93E3DB75-CB00-4446-8F91-4CF81EFE020E}" destId="{330F12B3-D825-4E61-A913-6EB8FEB929CE}" srcOrd="0" destOrd="0" presId="urn:microsoft.com/office/officeart/2005/8/layout/chevron2"/>
    <dgm:cxn modelId="{80174999-3ADF-46FD-9091-FF0D358C1A5E}" srcId="{D212164E-5E8F-4D76-91B3-8B5AC15AE5F8}" destId="{93E3DB75-CB00-4446-8F91-4CF81EFE020E}" srcOrd="0" destOrd="0" parTransId="{B890392E-7009-45BE-A4B8-093CE6408293}" sibTransId="{EE7F4643-2FAA-4B22-9F57-8EB874B0040E}"/>
    <dgm:cxn modelId="{BDDDCA9D-21C1-44D0-BD71-DACA9550A3D0}" type="presOf" srcId="{F89DCF2F-6D16-4F1F-A249-18457F043D38}" destId="{B8285E6D-9404-4D56-8FAB-04F2C7DF7FA5}" srcOrd="0" destOrd="1" presId="urn:microsoft.com/office/officeart/2005/8/layout/chevron2"/>
    <dgm:cxn modelId="{052D10A5-854B-456A-BCFA-D08E72271F8E}" srcId="{29A3AC18-948C-4CB1-AE42-5DF64D9C30DD}" destId="{726D72D5-9752-4976-8A67-A8CB6326D8F8}" srcOrd="0" destOrd="0" parTransId="{5B275CCD-D145-46C2-8CAC-D711A046A9E5}" sibTransId="{0B3E3B8D-383E-4E43-9D29-454A29D88716}"/>
    <dgm:cxn modelId="{492084AE-684B-4AFA-8D6D-6A69B7DFB81F}" type="presOf" srcId="{7EC392BD-029B-4033-BEC3-F51A45E714B6}" destId="{B1272973-7DBE-40B5-9C69-90FEF9F55AD0}" srcOrd="0" destOrd="0" presId="urn:microsoft.com/office/officeart/2005/8/layout/chevron2"/>
    <dgm:cxn modelId="{3C59F8B8-E382-40F5-8046-5E5D82C47740}" type="presOf" srcId="{CA4E925D-0B45-47CA-94BB-D374CC317C2D}" destId="{31588EF8-BA76-4A48-AA7E-782F9EC0BD67}" srcOrd="0" destOrd="0" presId="urn:microsoft.com/office/officeart/2005/8/layout/chevron2"/>
    <dgm:cxn modelId="{07F72FC0-46A4-42BF-948E-8C9102B8417C}" type="presOf" srcId="{C22D9BFC-7D33-415A-A9FF-29AD1E95DED0}" destId="{4D2DC1B5-25A1-4643-A4DC-94F9B8CAB566}" srcOrd="0" destOrd="0" presId="urn:microsoft.com/office/officeart/2005/8/layout/chevron2"/>
    <dgm:cxn modelId="{090AFEE5-DC4B-49F8-8D9F-4ED4CFEEBF1E}" srcId="{941C3944-55A5-4774-82F6-0FFBC9E9A3A1}" destId="{D7E9002C-CF9B-4277-9CE3-703C627CDB7A}" srcOrd="1" destOrd="0" parTransId="{69C5429B-8B0D-413E-A104-FA59DB5B9C78}" sibTransId="{186249BD-8072-46CF-80FB-BDC6DB81173C}"/>
    <dgm:cxn modelId="{906C78EC-6F0F-47A0-9A1C-7796CCD63131}" type="presOf" srcId="{941C3944-55A5-4774-82F6-0FFBC9E9A3A1}" destId="{4435B851-B653-4EE7-8DC9-2C6AAEABCF38}" srcOrd="0" destOrd="0" presId="urn:microsoft.com/office/officeart/2005/8/layout/chevron2"/>
    <dgm:cxn modelId="{95C18EF3-D1C1-4013-9E00-9495FC1809EA}" srcId="{7EC392BD-029B-4033-BEC3-F51A45E714B6}" destId="{50EF60F5-F1B5-487D-8DB0-56907F401E6E}" srcOrd="1" destOrd="0" parTransId="{97DC0D3A-B959-44F7-B6F5-5891C356D023}" sibTransId="{AEA91AF7-08F9-45FE-9560-7801D0F3DD80}"/>
    <dgm:cxn modelId="{0B73C8FE-ED82-4418-B033-D62B1BFB402A}" srcId="{93E3DB75-CB00-4446-8F91-4CF81EFE020E}" destId="{BD2700C2-BCAC-42BC-84E8-78CC1C84D7DD}" srcOrd="0" destOrd="0" parTransId="{0EDBA928-5794-432B-A07C-AC5E63166D16}" sibTransId="{0BBEC2BC-A0EC-46AC-8C82-BC41B45A861B}"/>
    <dgm:cxn modelId="{82724649-380A-4B71-A6F7-77E5CFB88D51}" type="presParOf" srcId="{9BD39E95-AAB0-4552-8657-4F5EC4EBEE76}" destId="{89531421-7E37-4EA2-9137-E828C2151052}" srcOrd="0" destOrd="0" presId="urn:microsoft.com/office/officeart/2005/8/layout/chevron2"/>
    <dgm:cxn modelId="{C283741A-927E-4EB6-B323-1E4A8D44940B}" type="presParOf" srcId="{89531421-7E37-4EA2-9137-E828C2151052}" destId="{330F12B3-D825-4E61-A913-6EB8FEB929CE}" srcOrd="0" destOrd="0" presId="urn:microsoft.com/office/officeart/2005/8/layout/chevron2"/>
    <dgm:cxn modelId="{B70683A3-758D-41AA-BB47-57B92BB16042}" type="presParOf" srcId="{89531421-7E37-4EA2-9137-E828C2151052}" destId="{B8285E6D-9404-4D56-8FAB-04F2C7DF7FA5}" srcOrd="1" destOrd="0" presId="urn:microsoft.com/office/officeart/2005/8/layout/chevron2"/>
    <dgm:cxn modelId="{D1459BDF-1C74-48FB-B4F4-AA9FDA6FEB55}" type="presParOf" srcId="{9BD39E95-AAB0-4552-8657-4F5EC4EBEE76}" destId="{429C3AB8-C406-4052-802B-CE2627E3CF75}" srcOrd="1" destOrd="0" presId="urn:microsoft.com/office/officeart/2005/8/layout/chevron2"/>
    <dgm:cxn modelId="{373BCB64-6E87-4741-82C0-74C0516A9F41}" type="presParOf" srcId="{9BD39E95-AAB0-4552-8657-4F5EC4EBEE76}" destId="{376009E3-F287-4DB8-B743-E0C7A965CD45}" srcOrd="2" destOrd="0" presId="urn:microsoft.com/office/officeart/2005/8/layout/chevron2"/>
    <dgm:cxn modelId="{21D83E45-712E-4487-8EB8-48A0E7004FF7}" type="presParOf" srcId="{376009E3-F287-4DB8-B743-E0C7A965CD45}" destId="{B1272973-7DBE-40B5-9C69-90FEF9F55AD0}" srcOrd="0" destOrd="0" presId="urn:microsoft.com/office/officeart/2005/8/layout/chevron2"/>
    <dgm:cxn modelId="{D25D1050-8414-46C6-98F9-8FCE9F4A3BC9}" type="presParOf" srcId="{376009E3-F287-4DB8-B743-E0C7A965CD45}" destId="{662A8144-E7A6-4386-ACC3-4CDF05BFAA73}" srcOrd="1" destOrd="0" presId="urn:microsoft.com/office/officeart/2005/8/layout/chevron2"/>
    <dgm:cxn modelId="{73C56F7B-D52F-4425-8A6A-D34965DC126F}" type="presParOf" srcId="{9BD39E95-AAB0-4552-8657-4F5EC4EBEE76}" destId="{1A5863A4-7A6A-47EA-BADF-49C22BE69BCE}" srcOrd="3" destOrd="0" presId="urn:microsoft.com/office/officeart/2005/8/layout/chevron2"/>
    <dgm:cxn modelId="{F0760BFC-CC78-4B82-B58D-67BC27429536}" type="presParOf" srcId="{9BD39E95-AAB0-4552-8657-4F5EC4EBEE76}" destId="{26F88302-D596-4DDC-BB4A-B6FD3DDFA963}" srcOrd="4" destOrd="0" presId="urn:microsoft.com/office/officeart/2005/8/layout/chevron2"/>
    <dgm:cxn modelId="{D6F91501-2295-438B-95FE-678896E0BC21}" type="presParOf" srcId="{26F88302-D596-4DDC-BB4A-B6FD3DDFA963}" destId="{4D2DC1B5-25A1-4643-A4DC-94F9B8CAB566}" srcOrd="0" destOrd="0" presId="urn:microsoft.com/office/officeart/2005/8/layout/chevron2"/>
    <dgm:cxn modelId="{D9A257E9-FBA1-4DE8-A8AC-544B27957FC2}" type="presParOf" srcId="{26F88302-D596-4DDC-BB4A-B6FD3DDFA963}" destId="{E42BC8BE-779A-42D5-A58F-F7CDCE9A912E}" srcOrd="1" destOrd="0" presId="urn:microsoft.com/office/officeart/2005/8/layout/chevron2"/>
    <dgm:cxn modelId="{D8B86C40-D1EF-4456-A437-99CEB3F9D324}" type="presParOf" srcId="{9BD39E95-AAB0-4552-8657-4F5EC4EBEE76}" destId="{C20BCD68-B099-401A-9A67-C717A9E82D46}" srcOrd="5" destOrd="0" presId="urn:microsoft.com/office/officeart/2005/8/layout/chevron2"/>
    <dgm:cxn modelId="{3A4CF115-B3FE-4557-88C3-BE042BEDFA5A}" type="presParOf" srcId="{9BD39E95-AAB0-4552-8657-4F5EC4EBEE76}" destId="{E12D7ABD-C56E-43FD-8D18-7C14CFBD8555}" srcOrd="6" destOrd="0" presId="urn:microsoft.com/office/officeart/2005/8/layout/chevron2"/>
    <dgm:cxn modelId="{27585417-989D-4FA6-AF34-E3CEADBA8FE2}" type="presParOf" srcId="{E12D7ABD-C56E-43FD-8D18-7C14CFBD8555}" destId="{500A2308-6117-4C1E-BB34-DD1A2AE4A9FB}" srcOrd="0" destOrd="0" presId="urn:microsoft.com/office/officeart/2005/8/layout/chevron2"/>
    <dgm:cxn modelId="{5B1A2357-475C-4E01-BF3D-B55AB4B1481A}" type="presParOf" srcId="{E12D7ABD-C56E-43FD-8D18-7C14CFBD8555}" destId="{D2640E12-1F7B-4DBB-B8B5-E8004D94BAD6}" srcOrd="1" destOrd="0" presId="urn:microsoft.com/office/officeart/2005/8/layout/chevron2"/>
    <dgm:cxn modelId="{A5B2E122-3355-4E15-AE12-211A9E961E69}" type="presParOf" srcId="{9BD39E95-AAB0-4552-8657-4F5EC4EBEE76}" destId="{647C1E6C-5ACB-413A-B39E-A8180F70C83D}" srcOrd="7" destOrd="0" presId="urn:microsoft.com/office/officeart/2005/8/layout/chevron2"/>
    <dgm:cxn modelId="{1D261C68-910D-4BFD-9D5B-14C1598A3F39}" type="presParOf" srcId="{9BD39E95-AAB0-4552-8657-4F5EC4EBEE76}" destId="{117B0770-A1DD-46CB-93CC-923E9E9BA264}" srcOrd="8" destOrd="0" presId="urn:microsoft.com/office/officeart/2005/8/layout/chevron2"/>
    <dgm:cxn modelId="{85AF9BA9-19C0-4D03-95C0-E7940FC4F1E7}" type="presParOf" srcId="{117B0770-A1DD-46CB-93CC-923E9E9BA264}" destId="{4435B851-B653-4EE7-8DC9-2C6AAEABCF38}" srcOrd="0" destOrd="0" presId="urn:microsoft.com/office/officeart/2005/8/layout/chevron2"/>
    <dgm:cxn modelId="{05129BCD-3E65-4694-A73E-4D6C717FF380}" type="presParOf" srcId="{117B0770-A1DD-46CB-93CC-923E9E9BA264}" destId="{31588EF8-BA76-4A48-AA7E-782F9EC0BD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F12B3-D825-4E61-A913-6EB8FEB929CE}">
      <dsp:nvSpPr>
        <dsp:cNvPr id="0" name=""/>
        <dsp:cNvSpPr/>
      </dsp:nvSpPr>
      <dsp:spPr>
        <a:xfrm rot="5400000">
          <a:off x="-157892" y="161561"/>
          <a:ext cx="1052618" cy="7368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 panose="020B0603020202020204" pitchFamily="34" charset="0"/>
            </a:rPr>
            <a:t>Define</a:t>
          </a:r>
        </a:p>
      </dsp:txBody>
      <dsp:txXfrm rot="-5400000">
        <a:off x="1" y="372084"/>
        <a:ext cx="736832" cy="315786"/>
      </dsp:txXfrm>
    </dsp:sp>
    <dsp:sp modelId="{B8285E6D-9404-4D56-8FAB-04F2C7DF7FA5}">
      <dsp:nvSpPr>
        <dsp:cNvPr id="0" name=""/>
        <dsp:cNvSpPr/>
      </dsp:nvSpPr>
      <dsp:spPr>
        <a:xfrm rot="5400000">
          <a:off x="3760115" y="-3021152"/>
          <a:ext cx="684201" cy="6730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latin typeface="Trebuchet MS" panose="020B0603020202020204" pitchFamily="34" charset="0"/>
            </a:rPr>
            <a:t>Define study population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latin typeface="Trebuchet MS" panose="020B0603020202020204" pitchFamily="34" charset="0"/>
            </a:rPr>
            <a:t>Define outcome variable</a:t>
          </a:r>
        </a:p>
      </dsp:txBody>
      <dsp:txXfrm rot="-5400000">
        <a:off x="736832" y="35531"/>
        <a:ext cx="6697367" cy="617401"/>
      </dsp:txXfrm>
    </dsp:sp>
    <dsp:sp modelId="{B1272973-7DBE-40B5-9C69-90FEF9F55AD0}">
      <dsp:nvSpPr>
        <dsp:cNvPr id="0" name=""/>
        <dsp:cNvSpPr/>
      </dsp:nvSpPr>
      <dsp:spPr>
        <a:xfrm rot="5400000">
          <a:off x="-157892" y="1096722"/>
          <a:ext cx="1052618" cy="7368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 panose="020B0603020202020204" pitchFamily="34" charset="0"/>
            </a:rPr>
            <a:t>Data</a:t>
          </a:r>
        </a:p>
      </dsp:txBody>
      <dsp:txXfrm rot="-5400000">
        <a:off x="1" y="1307245"/>
        <a:ext cx="736832" cy="315786"/>
      </dsp:txXfrm>
    </dsp:sp>
    <dsp:sp modelId="{662A8144-E7A6-4386-ACC3-4CDF05BFAA73}">
      <dsp:nvSpPr>
        <dsp:cNvPr id="0" name=""/>
        <dsp:cNvSpPr/>
      </dsp:nvSpPr>
      <dsp:spPr>
        <a:xfrm rot="5400000">
          <a:off x="3760115" y="-2084452"/>
          <a:ext cx="684201" cy="6730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latin typeface="Trebuchet MS" panose="020B0603020202020204" pitchFamily="34" charset="0"/>
            </a:rPr>
            <a:t>Conduct literature review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latin typeface="Trebuchet MS" panose="020B0603020202020204" pitchFamily="34" charset="0"/>
            </a:rPr>
            <a:t>Obtain publicly available data as informed by the literature review</a:t>
          </a:r>
        </a:p>
      </dsp:txBody>
      <dsp:txXfrm rot="-5400000">
        <a:off x="736832" y="972231"/>
        <a:ext cx="6697367" cy="617401"/>
      </dsp:txXfrm>
    </dsp:sp>
    <dsp:sp modelId="{4D2DC1B5-25A1-4643-A4DC-94F9B8CAB566}">
      <dsp:nvSpPr>
        <dsp:cNvPr id="0" name=""/>
        <dsp:cNvSpPr/>
      </dsp:nvSpPr>
      <dsp:spPr>
        <a:xfrm rot="5400000">
          <a:off x="-157892" y="2031883"/>
          <a:ext cx="1052618" cy="7368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Trebuchet M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/>
            </a:rPr>
            <a:t>Hypotheses &amp; Business Rules</a:t>
          </a:r>
          <a:endParaRPr lang="en-US" sz="1100" kern="1200" dirty="0">
            <a:latin typeface="Trebuchet MS" panose="020B0603020202020204" pitchFamily="34" charset="0"/>
          </a:endParaRPr>
        </a:p>
      </dsp:txBody>
      <dsp:txXfrm rot="-5400000">
        <a:off x="1" y="2242406"/>
        <a:ext cx="736832" cy="315786"/>
      </dsp:txXfrm>
    </dsp:sp>
    <dsp:sp modelId="{E42BC8BE-779A-42D5-A58F-F7CDCE9A912E}">
      <dsp:nvSpPr>
        <dsp:cNvPr id="0" name=""/>
        <dsp:cNvSpPr/>
      </dsp:nvSpPr>
      <dsp:spPr>
        <a:xfrm rot="5400000">
          <a:off x="3759935" y="-1149111"/>
          <a:ext cx="684561" cy="6730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latin typeface="Trebuchet MS"/>
            </a:rPr>
            <a:t>Establish hypotheses related to readiness proxy outcome</a:t>
          </a:r>
          <a:endParaRPr lang="en-US" sz="1200" b="0" kern="1200">
            <a:latin typeface="Trebuchet MS" panose="020B0603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latin typeface="Trebuchet MS"/>
            </a:rPr>
            <a:t>Establish business rules on how the data will be processed</a:t>
          </a:r>
        </a:p>
      </dsp:txBody>
      <dsp:txXfrm rot="-5400000">
        <a:off x="736832" y="1907410"/>
        <a:ext cx="6697349" cy="617725"/>
      </dsp:txXfrm>
    </dsp:sp>
    <dsp:sp modelId="{500A2308-6117-4C1E-BB34-DD1A2AE4A9FB}">
      <dsp:nvSpPr>
        <dsp:cNvPr id="0" name=""/>
        <dsp:cNvSpPr/>
      </dsp:nvSpPr>
      <dsp:spPr>
        <a:xfrm rot="5400000">
          <a:off x="-157892" y="2967044"/>
          <a:ext cx="1052618" cy="7368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Trebuchet MS"/>
            </a:rPr>
            <a:t>Data Wrangling</a:t>
          </a:r>
        </a:p>
      </dsp:txBody>
      <dsp:txXfrm rot="-5400000">
        <a:off x="1" y="3177567"/>
        <a:ext cx="736832" cy="315786"/>
      </dsp:txXfrm>
    </dsp:sp>
    <dsp:sp modelId="{D2640E12-1F7B-4DBB-B8B5-E8004D94BAD6}">
      <dsp:nvSpPr>
        <dsp:cNvPr id="0" name=""/>
        <dsp:cNvSpPr/>
      </dsp:nvSpPr>
      <dsp:spPr>
        <a:xfrm rot="5400000">
          <a:off x="3760115" y="-214130"/>
          <a:ext cx="684201" cy="6730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latin typeface="Trebuchet MS"/>
            </a:rPr>
            <a:t>Clean data &amp; perform data checks to ensure data integrity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latin typeface="Trebuchet MS"/>
            </a:rPr>
            <a:t>Conduct imputation techniques to handle missing data</a:t>
          </a:r>
        </a:p>
      </dsp:txBody>
      <dsp:txXfrm rot="-5400000">
        <a:off x="736832" y="2842553"/>
        <a:ext cx="6697367" cy="617401"/>
      </dsp:txXfrm>
    </dsp:sp>
    <dsp:sp modelId="{4435B851-B653-4EE7-8DC9-2C6AAEABCF38}">
      <dsp:nvSpPr>
        <dsp:cNvPr id="0" name=""/>
        <dsp:cNvSpPr/>
      </dsp:nvSpPr>
      <dsp:spPr>
        <a:xfrm rot="5400000">
          <a:off x="-157892" y="3902205"/>
          <a:ext cx="1052618" cy="7368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Trebuchet MS"/>
            </a:rPr>
            <a:t>Model and Evaluation</a:t>
          </a:r>
        </a:p>
      </dsp:txBody>
      <dsp:txXfrm rot="-5400000">
        <a:off x="1" y="4112728"/>
        <a:ext cx="736832" cy="315786"/>
      </dsp:txXfrm>
    </dsp:sp>
    <dsp:sp modelId="{31588EF8-BA76-4A48-AA7E-782F9EC0BD67}">
      <dsp:nvSpPr>
        <dsp:cNvPr id="0" name=""/>
        <dsp:cNvSpPr/>
      </dsp:nvSpPr>
      <dsp:spPr>
        <a:xfrm rot="5400000">
          <a:off x="3760115" y="721029"/>
          <a:ext cx="684201" cy="6730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latin typeface="Trebuchet MS"/>
            </a:rPr>
            <a:t>Run various models &amp; interpret feature importance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latin typeface="Trebuchet MS"/>
            </a:rPr>
            <a:t>Evaluate performance of each model type and consider strengths and weaknesses of each</a:t>
          </a:r>
        </a:p>
      </dsp:txBody>
      <dsp:txXfrm rot="-5400000">
        <a:off x="736832" y="3777712"/>
        <a:ext cx="6697367" cy="617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27CA6-12BA-4E25-8D0C-D0BF47BEA95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36C39-415E-47A8-98C8-62E2BB29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5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A80A5-7BB0-734F-8C27-B1DC0FB7F823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511DD-DAB9-1647-97C7-AACDE6029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4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7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9906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7086" y="839772"/>
            <a:ext cx="2907792" cy="558698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3592" y="1201563"/>
            <a:ext cx="5654703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3592" y="4015752"/>
            <a:ext cx="5871992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593592" y="5928912"/>
            <a:ext cx="4070747" cy="346075"/>
          </a:xfrm>
        </p:spPr>
        <p:txBody>
          <a:bodyPr>
            <a:normAutofit/>
          </a:bodyPr>
          <a:lstStyle>
            <a:lvl1pPr marL="0" indent="0">
              <a:buNone/>
              <a:defRPr sz="1200" b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71" y="6601819"/>
            <a:ext cx="3581400" cy="92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49603" y="308377"/>
            <a:ext cx="2296668" cy="24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7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17826" y="1554480"/>
            <a:ext cx="8766026" cy="4626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6DC890-7647-6C4E-AC45-B1FF83EA12E1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9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17826" y="110273"/>
            <a:ext cx="8539814" cy="2308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900" b="1" cap="all" spc="100" dirty="0">
                <a:solidFill>
                  <a:schemeClr val="accent5"/>
                </a:solidFill>
              </a:rPr>
              <a:t>optional Breadcrumb1</a:t>
            </a:r>
            <a:r>
              <a:rPr lang="en-US" sz="900" cap="all" spc="100" dirty="0">
                <a:solidFill>
                  <a:schemeClr val="accent5"/>
                </a:solidFill>
              </a:rPr>
              <a:t> </a:t>
            </a:r>
            <a:r>
              <a:rPr lang="en-US" sz="900" cap="all" spc="100" dirty="0"/>
              <a:t>| Breadcrumb2 | Breadcrumb3 | Breadcrumb4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717826" y="1554480"/>
            <a:ext cx="8766026" cy="4626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3C3E20-E644-9244-BEA6-3B979E02639E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5258740" y="1550021"/>
            <a:ext cx="4225111" cy="46269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17825" y="1550021"/>
            <a:ext cx="4151286" cy="462694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CD669D-F5A5-574C-85F9-5C36385138BD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28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Conten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7154" y="1547813"/>
            <a:ext cx="2485098" cy="4637087"/>
          </a:xfrm>
        </p:spPr>
        <p:txBody>
          <a:bodyPr/>
          <a:lstStyle>
            <a:lvl1pPr marL="0" indent="0">
              <a:buNone/>
              <a:defRPr sz="1400" b="0" i="1" cap="none" spc="0" baseline="0">
                <a:solidFill>
                  <a:schemeClr val="accent4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b="0" i="1" cap="none" spc="0" dirty="0">
                <a:latin typeface="Georgia" charset="0"/>
                <a:ea typeface="Georgia" charset="0"/>
                <a:cs typeface="Georgia" charset="0"/>
              </a:rPr>
              <a:t>Call out goes here. This is a pull quote or description for a chart or graphic.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3506656" y="1547813"/>
            <a:ext cx="5977196" cy="4637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BA7721-A027-3548-91B8-27DE824DB94C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44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7825" y="5876734"/>
            <a:ext cx="8769097" cy="414338"/>
          </a:xfrm>
        </p:spPr>
        <p:txBody>
          <a:bodyPr anchor="b">
            <a:noAutofit/>
          </a:bodyPr>
          <a:lstStyle>
            <a:lvl1pPr marL="0" indent="0">
              <a:buNone/>
              <a:defRPr sz="1100" b="0" i="1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Level 5 is a footnote or a place for source information.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7825" y="1550021"/>
            <a:ext cx="8769097" cy="90021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="1" cap="all" spc="100" baseline="0">
                <a:solidFill>
                  <a:schemeClr val="accent2"/>
                </a:solidFill>
              </a:defRPr>
            </a:lvl1pPr>
            <a:lvl2pPr marL="7938" indent="0">
              <a:spcBef>
                <a:spcPts val="600"/>
              </a:spcBef>
              <a:spcAft>
                <a:spcPts val="600"/>
              </a:spcAft>
              <a:buNone/>
              <a:tabLst/>
              <a:defRPr sz="1400" i="1">
                <a:latin typeface="Georgia" charset="0"/>
                <a:ea typeface="Georgia" charset="0"/>
                <a:cs typeface="Georgia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991622" y="6400800"/>
            <a:ext cx="495300" cy="457200"/>
          </a:xfrm>
        </p:spPr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823" y="6400451"/>
            <a:ext cx="3970381" cy="457549"/>
          </a:xfrm>
        </p:spPr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91C889-80C8-8645-AAEA-90C2149ED1B5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65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717154" y="2781558"/>
            <a:ext cx="4293486" cy="277356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5193436" y="2780285"/>
            <a:ext cx="4293486" cy="277356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7825" y="5876734"/>
            <a:ext cx="8769097" cy="414338"/>
          </a:xfrm>
        </p:spPr>
        <p:txBody>
          <a:bodyPr anchor="b"/>
          <a:lstStyle>
            <a:lvl1pPr marL="0" indent="0">
              <a:buNone/>
              <a:defRPr lang="en-US" sz="1100" b="0" i="1" kern="1200" cap="none" spc="0" baseline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Level 5 is a footnote or a place for source information.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717154" y="1557118"/>
            <a:ext cx="8769768" cy="109515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cap="none" spc="0" baseline="0">
                <a:solidFill>
                  <a:schemeClr val="tx1"/>
                </a:solidFill>
                <a:latin typeface="+mn-lt"/>
              </a:defRPr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Level 1 big intro text goes here to explain the chart. Level 1 big intro text goes here to explain the chart. Level 1 big intro text goes here to explain the chart. Level 1 big intro text goes here to explain the chart.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993143" y="6400800"/>
            <a:ext cx="495300" cy="457200"/>
          </a:xfrm>
        </p:spPr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823" y="6400451"/>
            <a:ext cx="3970381" cy="457549"/>
          </a:xfrm>
        </p:spPr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483F1B-7E99-3649-977D-056A4325A4FA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526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Photo/Wide Chart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717154" y="1554480"/>
            <a:ext cx="8769768" cy="90282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cap="none" spc="0" baseline="0">
                <a:solidFill>
                  <a:schemeClr val="tx1"/>
                </a:solidFill>
                <a:latin typeface="+mn-lt"/>
              </a:defRPr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Level 1 caption text goes here to explain the chart. Level 1 big intro text goes here to explain the chart. Level 1 big intro text goes here to explain the chart. Level 1 big intro text goes here to explain the chart.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17154" y="2626425"/>
            <a:ext cx="8769768" cy="3571795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add chart/picture/graphic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991622" y="6400800"/>
            <a:ext cx="495300" cy="457200"/>
          </a:xfrm>
        </p:spPr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823" y="6400451"/>
            <a:ext cx="3970381" cy="457549"/>
          </a:xfrm>
        </p:spPr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2BE758-6E4C-1C4D-B064-738AA0D850BB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17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703839" y="1554480"/>
            <a:ext cx="4767263" cy="439737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703840" y="5876734"/>
            <a:ext cx="4767262" cy="414338"/>
          </a:xfrm>
        </p:spPr>
        <p:txBody>
          <a:bodyPr anchor="b"/>
          <a:lstStyle>
            <a:lvl1pPr marL="0" indent="0">
              <a:buNone/>
              <a:defRPr lang="en-US" sz="1100" b="0" i="1" kern="1200" cap="none" spc="0" baseline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Level 5 is a footnote or a place for source information.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17154" y="1554480"/>
            <a:ext cx="3740546" cy="46275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Level 1 caption text goes here to explain the chart. Level 1 big intro text goes here to explain the chart. Level 1 big intro text goes here to explain the chart. Level 1 big intro text goes here to explain the chart.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9F7BB7-6C67-EF4A-A7D3-68948F6D31AD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2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826" y="1554480"/>
            <a:ext cx="8769096" cy="803275"/>
          </a:xfrm>
        </p:spPr>
        <p:txBody>
          <a:bodyPr/>
          <a:lstStyle>
            <a:lvl1pPr marL="0" indent="0">
              <a:buNone/>
              <a:defRPr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 more information about XXX, contact…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717825" y="2487427"/>
            <a:ext cx="1882140" cy="17373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17825" y="4389691"/>
            <a:ext cx="1882140" cy="1429719"/>
          </a:xfrm>
        </p:spPr>
        <p:txBody>
          <a:bodyPr lIns="45720" tIns="45720" rIns="45720" bIns="45720">
            <a:noAutofit/>
          </a:bodyPr>
          <a:lstStyle>
            <a:lvl1pPr marL="0" indent="0">
              <a:spcAft>
                <a:spcPts val="400"/>
              </a:spcAft>
              <a:buNone/>
              <a:defRPr sz="1200" b="1" cap="none" baseline="0">
                <a:solidFill>
                  <a:schemeClr val="accent1"/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30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2975068" y="2487427"/>
            <a:ext cx="1882140" cy="17373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975068" y="4389691"/>
            <a:ext cx="1882140" cy="1429719"/>
          </a:xfrm>
        </p:spPr>
        <p:txBody>
          <a:bodyPr lIns="45720" tIns="45720" rIns="45720" bIns="45720">
            <a:noAutofit/>
          </a:bodyPr>
          <a:lstStyle>
            <a:lvl1pPr marL="0" indent="0">
              <a:spcAft>
                <a:spcPts val="400"/>
              </a:spcAft>
              <a:buNone/>
              <a:defRPr sz="1200" b="1" cap="none" baseline="0">
                <a:solidFill>
                  <a:schemeClr val="accent1"/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32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5289925" y="2487427"/>
            <a:ext cx="1882140" cy="17373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289925" y="4389691"/>
            <a:ext cx="1882140" cy="1429719"/>
          </a:xfrm>
        </p:spPr>
        <p:txBody>
          <a:bodyPr lIns="45720" tIns="45720" rIns="45720" bIns="45720">
            <a:noAutofit/>
          </a:bodyPr>
          <a:lstStyle>
            <a:lvl1pPr marL="0" indent="0">
              <a:spcAft>
                <a:spcPts val="400"/>
              </a:spcAft>
              <a:buNone/>
              <a:defRPr sz="1200" b="1" cap="none" baseline="0">
                <a:solidFill>
                  <a:schemeClr val="accent1"/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34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7604782" y="2487427"/>
            <a:ext cx="1882140" cy="17373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604782" y="4389691"/>
            <a:ext cx="1882140" cy="1429719"/>
          </a:xfrm>
        </p:spPr>
        <p:txBody>
          <a:bodyPr lIns="45720" tIns="45720" rIns="45720" bIns="45720">
            <a:noAutofit/>
          </a:bodyPr>
          <a:lstStyle>
            <a:lvl1pPr marL="0" indent="0">
              <a:spcAft>
                <a:spcPts val="400"/>
              </a:spcAft>
              <a:buNone/>
              <a:defRPr sz="1200" b="1" cap="none" baseline="0">
                <a:solidFill>
                  <a:schemeClr val="accent1"/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17826" y="6055154"/>
            <a:ext cx="8752622" cy="345297"/>
          </a:xfrm>
        </p:spPr>
        <p:txBody>
          <a:bodyPr>
            <a:noAutofit/>
          </a:bodyPr>
          <a:lstStyle>
            <a:lvl1pPr marL="0" indent="0">
              <a:buNone/>
              <a:defRPr sz="1400" b="1" cap="none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BOOZALLEN.COM/CAPABILITY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975148" y="6400800"/>
            <a:ext cx="495300" cy="457200"/>
          </a:xfrm>
        </p:spPr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823" y="6400451"/>
            <a:ext cx="3970380" cy="457549"/>
          </a:xfrm>
        </p:spPr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717827" y="6400451"/>
            <a:ext cx="87526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25CE1D7-ABE9-0840-8D59-AA023D38E011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15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Blue Tex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21624" y="1"/>
            <a:ext cx="9584377" cy="620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26" y="993811"/>
            <a:ext cx="8769096" cy="98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7154" y="2108200"/>
            <a:ext cx="8769768" cy="4097338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1800" b="0" cap="none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3A4577-F2AE-074B-816E-B49CC7C15798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9906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5752" y="839772"/>
            <a:ext cx="2907792" cy="55879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3592" y="1201563"/>
            <a:ext cx="5871992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3592" y="4015752"/>
            <a:ext cx="5871992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593592" y="5928912"/>
            <a:ext cx="4070747" cy="346075"/>
          </a:xfrm>
        </p:spPr>
        <p:txBody>
          <a:bodyPr>
            <a:normAutofit/>
          </a:bodyPr>
          <a:lstStyle>
            <a:lvl1pPr marL="0" indent="0">
              <a:buNone/>
              <a:defRPr sz="1200" b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08001" y="837561"/>
            <a:ext cx="2907792" cy="20774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cap="all" spc="100" dirty="0">
                <a:solidFill>
                  <a:schemeClr val="bg1"/>
                </a:solidFill>
              </a:rPr>
              <a:t>Booz Allen Hamilton Internal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71" y="6601819"/>
            <a:ext cx="3581400" cy="92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49603" y="308377"/>
            <a:ext cx="2296668" cy="2469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none" spc="0" baseline="0"/>
            </a:lvl1pPr>
          </a:lstStyle>
          <a:p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This is an optional smaller point size for when you need longer headlines. Please limit to no more than 2 lines.</a:t>
            </a:r>
            <a:endParaRPr lang="en-US" dirty="0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717824" y="1554480"/>
            <a:ext cx="8766027" cy="4554537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/>
            </a:lvl4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58ED7DD-E64B-9448-BED6-26DFDBF62255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none" spc="0" baseline="0"/>
            </a:lvl1pPr>
          </a:lstStyle>
          <a:p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This is an optional smaller point size for when you need longer headlines. Please limit to no more than 2 lines.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5351182" y="1554480"/>
            <a:ext cx="4132670" cy="455453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4pPr>
              <a:spcBef>
                <a:spcPts val="1800"/>
              </a:spcBef>
              <a:defRPr/>
            </a:lvl4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717825" y="1554480"/>
            <a:ext cx="4132670" cy="4554537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  <a:lvl4pPr>
              <a:spcBef>
                <a:spcPts val="1800"/>
              </a:spcBef>
              <a:defRPr/>
            </a:lvl4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717C07-CFAA-AF4D-8E81-443BF181B6F0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2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/>
            </a:lvl1pPr>
          </a:lstStyle>
          <a:p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This is an optional smaller point size for when you need longer headlines. Please limit to no more than 2 lines.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7154" y="1554480"/>
            <a:ext cx="8766698" cy="905435"/>
          </a:xfrm>
        </p:spPr>
        <p:txBody>
          <a:bodyPr/>
          <a:lstStyle>
            <a:lvl1pPr marL="0" indent="0">
              <a:buNone/>
              <a:defRPr b="1" cap="all" spc="100" baseline="0">
                <a:solidFill>
                  <a:schemeClr val="accent2"/>
                </a:solidFill>
              </a:defRPr>
            </a:lvl1pPr>
            <a:lvl2pPr marL="7938" indent="0">
              <a:spcBef>
                <a:spcPts val="600"/>
              </a:spcBef>
              <a:spcAft>
                <a:spcPts val="600"/>
              </a:spcAft>
              <a:buNone/>
              <a:tabLst/>
              <a:defRPr sz="1100" i="1">
                <a:latin typeface="Georgia" charset="0"/>
                <a:ea typeface="Georgia" charset="0"/>
                <a:cs typeface="Georgia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7825" y="5876734"/>
            <a:ext cx="8766027" cy="414338"/>
          </a:xfrm>
        </p:spPr>
        <p:txBody>
          <a:bodyPr anchor="b">
            <a:noAutofit/>
          </a:bodyPr>
          <a:lstStyle>
            <a:lvl1pPr marL="0" indent="0">
              <a:buFont typeface="Arial" charset="0"/>
              <a:buNone/>
              <a:defRPr lang="en-US" sz="900" b="0" i="1" kern="1200" cap="none" spc="0" baseline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Level 5 is a footnote or a place for source information.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51F9D2-66EF-1C49-AE39-C82D1F74DE93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76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717154" y="2781558"/>
            <a:ext cx="4290416" cy="27735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5193436" y="2780285"/>
            <a:ext cx="4290416" cy="27735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7825" y="5876734"/>
            <a:ext cx="8766027" cy="414338"/>
          </a:xfrm>
        </p:spPr>
        <p:txBody>
          <a:bodyPr anchor="b">
            <a:normAutofit/>
          </a:bodyPr>
          <a:lstStyle>
            <a:lvl1pPr marL="0" indent="0">
              <a:buNone/>
              <a:defRPr lang="en-US" sz="900" b="0" i="1" kern="1200" cap="none" spc="0" baseline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Level 5 is a footnote or a place for source information.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17154" y="1554480"/>
            <a:ext cx="8766698" cy="11064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Level 1 big intro text goes here to explain the chart. Level 1 big intro text goes here to explain the chart. Level 1 big intro text goes here to explain the chart. Level 1 big intro text goes here to explain the chart. Level 1 big intro text goes here to explain the chart. Level 1 big intro text goes here to explain the chart. Level 1 big intro text goes here to explain the chart.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/>
            </a:lvl1pPr>
          </a:lstStyle>
          <a:p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This is an optional smaller point size for when you need longer headlines. Please limit to no more than 2 lines.</a:t>
            </a:r>
            <a:endParaRPr lang="en-US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A84D76F-C773-2B49-95B2-031BC92DE6BE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559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photo/wide chart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/>
            </a:lvl1pPr>
          </a:lstStyle>
          <a:p>
            <a:r>
              <a:rPr lang="en-US" dirty="0"/>
              <a:t>This is an optional smaller point size for when you need longer headlines. Please limit to no more than 2 lines.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154" y="1554480"/>
            <a:ext cx="8766698" cy="61559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Level 1 big intro text goes here to explain the chart. Level 1 big intro text goes here to explain the chart. Level 1 big intro text goes here to explain the chart. Level 1 big intro text goes here to explain the chart. Level 1 big intro text goes here to explain the chart. Level 1 big intro text goes here to explain the chart.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17154" y="2308122"/>
            <a:ext cx="8766698" cy="3971504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add chart/picture/graphic</a:t>
            </a:r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380666-3216-1141-AC55-BC53E1373C56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21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Content Callout/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3506656" y="1554480"/>
            <a:ext cx="5977196" cy="4629710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1100"/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/>
            </a:lvl1pPr>
          </a:lstStyle>
          <a:p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This is an optional smaller point size for when you need longer headlines. Please limit to no more than 2 lines.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4569" y="1554480"/>
            <a:ext cx="2477963" cy="4637087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6pPr marL="0" indent="0">
              <a:buFontTx/>
              <a:buNone/>
              <a:defRPr baseline="0"/>
            </a:lvl6pPr>
            <a:lvl7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600" baseline="0">
                <a:solidFill>
                  <a:schemeClr val="accent2"/>
                </a:solidFill>
              </a:defRPr>
            </a:lvl7pPr>
          </a:lstStyle>
          <a:p>
            <a:pPr lvl="0"/>
            <a:r>
              <a:rPr lang="en-US" b="0" i="1" cap="none" spc="0" dirty="0">
                <a:latin typeface="Georgia" charset="0"/>
                <a:ea typeface="Georgia" charset="0"/>
                <a:cs typeface="Georgia" charset="0"/>
              </a:rPr>
              <a:t>Call out goes here. This is a pull quote or description for a chart or graphic.</a:t>
            </a: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9F46CEE-66C3-B945-A9DD-168D03AE982B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07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/>
            </a:lvl1pPr>
          </a:lstStyle>
          <a:p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This is an optional smaller point size for when you need longer headlines. Please limit to no more than 2 lines.</a:t>
            </a:r>
            <a:endParaRPr lang="en-US" dirty="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703840" y="1554480"/>
            <a:ext cx="4780012" cy="439737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703840" y="5876734"/>
            <a:ext cx="4780012" cy="414338"/>
          </a:xfrm>
        </p:spPr>
        <p:txBody>
          <a:bodyPr anchor="b">
            <a:normAutofit/>
          </a:bodyPr>
          <a:lstStyle>
            <a:lvl1pPr marL="0" indent="0">
              <a:buNone/>
              <a:defRPr lang="en-US" sz="900" b="0" i="1" kern="1200" cap="none" spc="0" baseline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Level 5 is a footnote or a place for source information.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17154" y="1554480"/>
            <a:ext cx="3661298" cy="427549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Level 1 big intro text goes here to explain the chart. Level 1 big intro text goes here to explain the chart. Level 1 big intro text goes here to explain the chart. Level 1 big intro text goes here to explain the chart. Level 1 big intro text goes here to explain the chart. Level 1 big intro text goes here to explain the chart. Level 1 big intro text goes here to explain the chart. Level 1 big intro text goes here to explain the chart. Level 1 big intro text goes here to explain the chart. Level 1 big intro text goes here to explain the chart.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86017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C1C0AB-FE36-6B48-952F-A297844F453B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91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826" y="1554480"/>
            <a:ext cx="8766026" cy="803275"/>
          </a:xfrm>
        </p:spPr>
        <p:txBody>
          <a:bodyPr/>
          <a:lstStyle>
            <a:lvl1pPr marL="0" indent="0">
              <a:buNone/>
              <a:defRPr b="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For more information about XXX, contact…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717825" y="2487427"/>
            <a:ext cx="1882140" cy="17373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17825" y="4389691"/>
            <a:ext cx="1882140" cy="1429719"/>
          </a:xfrm>
        </p:spPr>
        <p:txBody>
          <a:bodyPr lIns="45720" tIns="45720" rIns="45720" bIns="45720">
            <a:noAutofit/>
          </a:bodyPr>
          <a:lstStyle>
            <a:lvl1pPr marL="0" indent="0">
              <a:spcAft>
                <a:spcPts val="400"/>
              </a:spcAft>
              <a:buNone/>
              <a:defRPr sz="1000" b="1" cap="none" baseline="0">
                <a:solidFill>
                  <a:schemeClr val="tx2"/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aseline="0"/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30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2994226" y="2487427"/>
            <a:ext cx="1882140" cy="17373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5325311" y="2487427"/>
            <a:ext cx="1882140" cy="17373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7601712" y="2487427"/>
            <a:ext cx="1882140" cy="17373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17826" y="6162730"/>
            <a:ext cx="8766026" cy="345297"/>
          </a:xfrm>
        </p:spPr>
        <p:txBody>
          <a:bodyPr>
            <a:noAutofit/>
          </a:bodyPr>
          <a:lstStyle>
            <a:lvl1pPr marL="0" indent="0">
              <a:buNone/>
              <a:defRPr sz="1400" b="1" cap="none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BOOZALLEN.COM/CAPABILITY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2994226" y="4389691"/>
            <a:ext cx="1882140" cy="1429719"/>
          </a:xfrm>
        </p:spPr>
        <p:txBody>
          <a:bodyPr lIns="45720" tIns="45720" rIns="45720" bIns="45720">
            <a:noAutofit/>
          </a:bodyPr>
          <a:lstStyle>
            <a:lvl1pPr marL="0" indent="0">
              <a:spcAft>
                <a:spcPts val="400"/>
              </a:spcAft>
              <a:buNone/>
              <a:defRPr sz="1000" b="1" cap="none" baseline="0">
                <a:solidFill>
                  <a:schemeClr val="tx2"/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aseline="0"/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325311" y="4389691"/>
            <a:ext cx="1882140" cy="1429719"/>
          </a:xfrm>
        </p:spPr>
        <p:txBody>
          <a:bodyPr lIns="45720" tIns="45720" rIns="45720" bIns="45720">
            <a:noAutofit/>
          </a:bodyPr>
          <a:lstStyle>
            <a:lvl1pPr marL="0" indent="0">
              <a:spcAft>
                <a:spcPts val="400"/>
              </a:spcAft>
              <a:buNone/>
              <a:defRPr sz="1000" b="1" cap="none" baseline="0">
                <a:solidFill>
                  <a:schemeClr val="tx2"/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aseline="0"/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601712" y="4389691"/>
            <a:ext cx="1882140" cy="1429719"/>
          </a:xfrm>
        </p:spPr>
        <p:txBody>
          <a:bodyPr lIns="45720" tIns="45720" rIns="45720" bIns="45720">
            <a:noAutofit/>
          </a:bodyPr>
          <a:lstStyle>
            <a:lvl1pPr marL="0" indent="0">
              <a:spcAft>
                <a:spcPts val="400"/>
              </a:spcAft>
              <a:buNone/>
              <a:defRPr sz="1000" b="1" cap="none" baseline="0">
                <a:solidFill>
                  <a:schemeClr val="tx2"/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aseline="0"/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5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209BE0-94BE-D441-81E7-4B46009B6618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9906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5752" y="839772"/>
            <a:ext cx="2907792" cy="55879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3592" y="1201563"/>
            <a:ext cx="5871992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3592" y="4015752"/>
            <a:ext cx="5871992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593592" y="5928912"/>
            <a:ext cx="4070747" cy="346075"/>
          </a:xfrm>
        </p:spPr>
        <p:txBody>
          <a:bodyPr>
            <a:normAutofit/>
          </a:bodyPr>
          <a:lstStyle>
            <a:lvl1pPr marL="0" indent="0">
              <a:buNone/>
              <a:defRPr sz="1200" b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08001" y="837561"/>
            <a:ext cx="2907792" cy="20774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cap="all" spc="100" dirty="0">
                <a:solidFill>
                  <a:schemeClr val="bg1"/>
                </a:solidFill>
              </a:rPr>
              <a:t>Booz Allen Hamilton </a:t>
            </a:r>
            <a:r>
              <a:rPr lang="en-US" sz="750" cap="all" spc="100" dirty="0">
                <a:solidFill>
                  <a:srgbClr val="F7A81B"/>
                </a:solidFill>
              </a:rPr>
              <a:t>restricted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71" y="6601819"/>
            <a:ext cx="3581400" cy="92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49603" y="308377"/>
            <a:ext cx="2296668" cy="2469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30212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Subsection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013461" y="1027673"/>
            <a:ext cx="5477256" cy="514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1 is used for body text. The bullet is optional and may be removed. 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1037" y="1027674"/>
            <a:ext cx="266087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CF8493-D4EE-2B4D-9404-CFE382C17662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FC Subsection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97180" y="2"/>
            <a:ext cx="3157838" cy="685799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>
                  <a:alpha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013461" y="1027673"/>
            <a:ext cx="5477256" cy="514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1 is used for body text. The bullet is optional and may be removed. 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A40390F-EE5C-2C40-8485-53D5CEA127AA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Subsection + Conten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013461" y="1027325"/>
            <a:ext cx="5477256" cy="514963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1100"/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900"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CE400E-546D-3F45-987C-ADDE1BEBAAC3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 FC Subsection + Content S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7" y="0"/>
            <a:ext cx="3186227" cy="6858000"/>
          </a:xfrm>
          <a:prstGeom prst="rect">
            <a:avLst/>
          </a:prstGeom>
        </p:spPr>
      </p:pic>
      <p:sp>
        <p:nvSpPr>
          <p:cNvPr id="10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013461" y="1554480"/>
            <a:ext cx="5477256" cy="4622484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1100"/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900"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23162FB-4004-7B40-B50B-51C9A8480545}" type="datetime5">
              <a:rPr lang="en-US" smtClean="0"/>
              <a:t>29-Sep-23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013460" y="173773"/>
            <a:ext cx="5473461" cy="981308"/>
          </a:xfrm>
        </p:spPr>
        <p:txBody>
          <a:bodyPr anchor="b"/>
          <a:lstStyle>
            <a:lvl1pPr>
              <a:defRPr cap="none" spc="0" baseline="0"/>
            </a:lvl1pPr>
          </a:lstStyle>
          <a:p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This is an optional smaller point size for when you need longer headlines. Please limit to no more than 2 lines.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013460" y="1276283"/>
            <a:ext cx="54734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FC Subsection + Content S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97180" y="2"/>
            <a:ext cx="3157838" cy="685799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>
                  <a:alpha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013461" y="1027325"/>
            <a:ext cx="5477256" cy="514963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1100"/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900"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2D598DF-2DA7-EE42-973F-8EFC95E80059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3461" y="1027673"/>
            <a:ext cx="5477256" cy="514929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cap="all" spc="100" baseline="0"/>
            </a:lvl1pPr>
          </a:lstStyle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Section 6</a:t>
            </a:r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ACF98F-C1C7-CA48-8537-E19ACA49C086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 FC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97180" y="2"/>
            <a:ext cx="3157838" cy="685799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>
                  <a:alpha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3461" y="1027673"/>
            <a:ext cx="5477256" cy="514929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cap="all" spc="100" baseline="0"/>
            </a:lvl1pPr>
          </a:lstStyle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Section 6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905F40EB-D594-464A-96CD-AE2F5F1FF3B9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3461" y="1027673"/>
            <a:ext cx="5477256" cy="514929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i="1" cap="none" spc="0" baseline="0"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spcBef>
                <a:spcPts val="1200"/>
              </a:spcBef>
              <a:buNone/>
              <a:tabLst/>
              <a:defRPr sz="1200"/>
            </a:lvl2pPr>
          </a:lstStyle>
          <a:p>
            <a:pPr lvl="0"/>
            <a:r>
              <a:rPr lang="en-US" dirty="0"/>
              <a:t>Section 1</a:t>
            </a:r>
          </a:p>
          <a:p>
            <a:pPr lvl="1"/>
            <a:r>
              <a:rPr lang="en-US" dirty="0"/>
              <a:t>Subsection</a:t>
            </a:r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470FE4-0BEF-1846-9B57-9C46BE737091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 FC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97180" y="2"/>
            <a:ext cx="3157838" cy="685799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>
                  <a:alpha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3461" y="1027673"/>
            <a:ext cx="5477256" cy="514929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i="1" cap="none" spc="0" baseline="0"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spcBef>
                <a:spcPts val="1200"/>
              </a:spcBef>
              <a:buNone/>
              <a:tabLst/>
              <a:defRPr sz="1200"/>
            </a:lvl2pPr>
          </a:lstStyle>
          <a:p>
            <a:pPr lvl="0"/>
            <a:r>
              <a:rPr lang="en-US" dirty="0"/>
              <a:t>Section 1</a:t>
            </a:r>
          </a:p>
          <a:p>
            <a:pPr lvl="1"/>
            <a:r>
              <a:rPr lang="en-US" dirty="0"/>
              <a:t>Subsection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E28631D9-3FFB-A340-9B55-C514F2288092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9906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5752" y="839772"/>
            <a:ext cx="2907792" cy="55879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3592" y="1201563"/>
            <a:ext cx="5871992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3592" y="4015752"/>
            <a:ext cx="5871992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593592" y="5928912"/>
            <a:ext cx="4070747" cy="346075"/>
          </a:xfrm>
        </p:spPr>
        <p:txBody>
          <a:bodyPr>
            <a:normAutofit/>
          </a:bodyPr>
          <a:lstStyle>
            <a:lvl1pPr marL="0" indent="0">
              <a:buNone/>
              <a:defRPr sz="1200" b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06123" y="304819"/>
            <a:ext cx="1327679" cy="3683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1785591" y="304819"/>
            <a:ext cx="1327679" cy="3683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logo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265060" y="304819"/>
            <a:ext cx="1327679" cy="3683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logo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49603" y="308377"/>
            <a:ext cx="2296668" cy="2469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subsec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F3D87B-BF97-D441-9311-78F294568186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pull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4013993" y="406400"/>
            <a:ext cx="5477256" cy="572770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2000" cap="all" spc="100" baseline="0">
                <a:latin typeface="Oswald" charset="0"/>
                <a:ea typeface="Oswald" charset="0"/>
                <a:cs typeface="Oswald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Pull quote goes here. Use a spot color to call out certain words. Pull quote goes here. Use a spot color to call out certain words. Pull quote goes here. Use a spot color to call out certain words.</a:t>
            </a:r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C187EA-8E84-9A42-9E7D-4EF3822E2795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pull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3461" y="365761"/>
            <a:ext cx="5477256" cy="5811203"/>
          </a:xfrm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accent3"/>
                </a:solidFill>
                <a:latin typeface="Oswald" charset="0"/>
                <a:ea typeface="Oswald" charset="0"/>
                <a:cs typeface="Oswald" charset="0"/>
              </a:defRPr>
            </a:lvl1pPr>
            <a:lvl2pPr marL="7938" indent="0">
              <a:spcBef>
                <a:spcPts val="1800"/>
              </a:spcBef>
              <a:buNone/>
              <a:tabLst/>
              <a:defRPr sz="2000">
                <a:solidFill>
                  <a:schemeClr val="tx1"/>
                </a:solidFill>
              </a:defRPr>
            </a:lvl2pPr>
            <a:lvl3pPr marL="9144">
              <a:spcBef>
                <a:spcPts val="2400"/>
              </a:spcBef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Oswald" charset="0"/>
                <a:ea typeface="Oswald" charset="0"/>
                <a:cs typeface="Oswald" charset="0"/>
              </a:defRPr>
            </a:lvl3pPr>
          </a:lstStyle>
          <a:p>
            <a:pPr lvl="0"/>
            <a:r>
              <a:rPr lang="en-US" dirty="0"/>
              <a:t>Level 1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sz="1000" i="0" cap="all" spc="100" dirty="0">
                <a:latin typeface="Oswald" charset="0"/>
                <a:ea typeface="Oswald" charset="0"/>
                <a:cs typeface="Oswald" charset="0"/>
              </a:rPr>
              <a:t>⏤ </a:t>
            </a:r>
            <a:r>
              <a:rPr lang="en-US" dirty="0"/>
              <a:t>THIRD LEVEL</a:t>
            </a:r>
          </a:p>
        </p:txBody>
      </p:sp>
      <p:sp>
        <p:nvSpPr>
          <p:cNvPr id="5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C08AC5-25E9-B942-820F-957C67A3B5C5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3461" y="3072385"/>
            <a:ext cx="5477256" cy="3104579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7938" indent="0">
              <a:spcBef>
                <a:spcPts val="1800"/>
              </a:spcBef>
              <a:buNone/>
              <a:tabLst/>
              <a:defRPr sz="900" b="0" i="0" cap="all" spc="100" baseline="0">
                <a:solidFill>
                  <a:schemeClr val="tx1"/>
                </a:solidFill>
                <a:latin typeface="Oswald" charset="0"/>
                <a:ea typeface="Oswald" charset="0"/>
                <a:cs typeface="Oswald" charset="0"/>
              </a:defRPr>
            </a:lvl2pPr>
            <a:lvl3pPr marL="9144">
              <a:spcBef>
                <a:spcPts val="2400"/>
              </a:spcBef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Oswald" charset="0"/>
                <a:ea typeface="Oswald" charset="0"/>
                <a:cs typeface="Oswald" charset="0"/>
              </a:defRPr>
            </a:lvl3pPr>
          </a:lstStyle>
          <a:p>
            <a:pPr lvl="0"/>
            <a:r>
              <a:rPr lang="en-US" dirty="0"/>
              <a:t>Level 1 title</a:t>
            </a:r>
          </a:p>
          <a:p>
            <a:pPr lvl="1"/>
            <a:r>
              <a:rPr lang="en-US" dirty="0"/>
              <a:t>⏤ SECOND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97214" y="1"/>
            <a:ext cx="3188494" cy="68579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013462" y="1590738"/>
            <a:ext cx="5477256" cy="621681"/>
          </a:xfrm>
        </p:spPr>
        <p:txBody>
          <a:bodyPr lIns="0" anchor="b">
            <a:noAutofit/>
          </a:bodyPr>
          <a:lstStyle>
            <a:lvl1pPr>
              <a:defRPr sz="1400">
                <a:solidFill>
                  <a:schemeClr val="tx1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SUBHEAD GOES HERE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013462" y="2249351"/>
            <a:ext cx="547725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90069" y="5724525"/>
            <a:ext cx="2353207" cy="471488"/>
          </a:xfr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800" b="0" i="1" cap="none" spc="0" baseline="0">
                <a:solidFill>
                  <a:schemeClr val="bg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2400"/>
              </a:spcBef>
              <a:defRPr sz="900" i="0">
                <a:latin typeface="Oswald" panose="02000503000000000000" pitchFamily="2" charset="0"/>
              </a:defRPr>
            </a:lvl2pPr>
            <a:lvl3pPr marL="11113" indent="0">
              <a:spcBef>
                <a:spcPts val="2400"/>
              </a:spcBef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Oswald" panose="02000503000000000000" pitchFamily="2" charset="0"/>
              </a:defRPr>
            </a:lvl3pPr>
            <a:lvl4pPr marL="0" indent="0">
              <a:spcBef>
                <a:spcPts val="1800"/>
              </a:spcBef>
              <a:buFontTx/>
              <a:buNone/>
              <a:defRPr sz="1000" cap="none">
                <a:solidFill>
                  <a:schemeClr val="tx1">
                    <a:lumMod val="50000"/>
                    <a:lumOff val="50000"/>
                  </a:schemeClr>
                </a:solidFill>
                <a:latin typeface="Oswald" panose="02000503000000000000" pitchFamily="2" charset="0"/>
              </a:defRPr>
            </a:lvl4pPr>
          </a:lstStyle>
          <a:p>
            <a:pPr lvl="0"/>
            <a:r>
              <a:rPr lang="en-US" dirty="0"/>
              <a:t>Level 1 title</a:t>
            </a:r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49695BB-1CDE-6E46-BB54-C0549B739B65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9B4CFFD7-78DF-F645-9E86-279868C27658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013994" y="1027114"/>
            <a:ext cx="5477256" cy="515302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1600" i="0" cap="all" spc="100" baseline="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spcBef>
                <a:spcPts val="1200"/>
              </a:spcBef>
              <a:buNone/>
              <a:defRPr/>
            </a:lvl2pPr>
          </a:lstStyle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Section 6</a:t>
            </a:r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1346923-1A2F-0A46-B8AB-B41923FAC9DC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013993" y="1027114"/>
            <a:ext cx="5477256" cy="5153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 i="1" cap="none" spc="0" baseline="0"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spcBef>
                <a:spcPts val="1200"/>
              </a:spcBef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21CA9D4-4E50-4946-9E4E-855F560C398B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 Pull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013462" y="406400"/>
            <a:ext cx="5477256" cy="577850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2000" cap="all" spc="100" baseline="0">
                <a:latin typeface="Oswald" charset="0"/>
                <a:ea typeface="Oswald" charset="0"/>
                <a:cs typeface="Oswald" charset="0"/>
              </a:defRPr>
            </a:lvl1pPr>
          </a:lstStyle>
          <a:p>
            <a:pPr lvl="0"/>
            <a:r>
              <a:rPr lang="en-US" dirty="0"/>
              <a:t>Pull quote goes here. Use a spot color to call out certain words. Pull quote goes here. Use a spot color to call out certain words. Pull quote goes here. Use a spot color to call out certain words.</a:t>
            </a:r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CFF8690E-1BAE-C947-A585-E5D6B63F60BF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 Pull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013993" y="368301"/>
            <a:ext cx="5477256" cy="581183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000" i="0" cap="none" spc="0" baseline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defRPr>
            </a:lvl1pPr>
            <a:lvl2pPr marL="0" indent="0"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None/>
              <a:tabLst/>
              <a:defRPr sz="2000">
                <a:solidFill>
                  <a:schemeClr val="bg1"/>
                </a:solidFill>
              </a:defRPr>
            </a:lvl2pPr>
            <a:lvl3pPr>
              <a:spcBef>
                <a:spcPts val="2400"/>
              </a:spcBef>
              <a:defRPr sz="100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defRPr>
            </a:lvl3pPr>
          </a:lstStyle>
          <a:p>
            <a:pPr lvl="0"/>
            <a:r>
              <a:rPr lang="en-US" dirty="0"/>
              <a:t>Level 1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sz="1000" i="0" cap="all" spc="100" dirty="0">
                <a:latin typeface="Oswald" charset="0"/>
                <a:ea typeface="Oswald" charset="0"/>
                <a:cs typeface="Oswald" charset="0"/>
              </a:rPr>
              <a:t>⏤ </a:t>
            </a:r>
            <a:r>
              <a:rPr lang="en-US" dirty="0"/>
              <a:t>THIRD LEVEL</a:t>
            </a:r>
          </a:p>
        </p:txBody>
      </p:sp>
      <p:sp>
        <p:nvSpPr>
          <p:cNvPr id="5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FC9596E-A499-F84B-8428-420EDB2E6031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C Divider ">
    <p:bg>
      <p:bgPr>
        <a:gradFill>
          <a:gsLst>
            <a:gs pos="16000">
              <a:schemeClr val="accent2"/>
            </a:gs>
            <a:gs pos="74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180" y="3594"/>
            <a:ext cx="9293135" cy="6854405"/>
          </a:xfrm>
          <a:noFill/>
        </p:spPr>
        <p:txBody>
          <a:bodyPr anchor="ctr">
            <a:noAutofit/>
          </a:bodyPr>
          <a:lstStyle>
            <a:lvl1pPr algn="ctr">
              <a:defRPr sz="60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heading</a:t>
            </a:r>
          </a:p>
        </p:txBody>
      </p:sp>
    </p:spTree>
    <p:extLst>
      <p:ext uri="{BB962C8B-B14F-4D97-AF65-F5344CB8AC3E}">
        <p14:creationId xmlns:p14="http://schemas.microsoft.com/office/powerpoint/2010/main" val="36340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 Divider">
    <p:bg>
      <p:bgPr>
        <a:pattFill prst="pct5">
          <a:fgClr>
            <a:srgbClr val="97D6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180" y="3594"/>
            <a:ext cx="9293135" cy="6854405"/>
          </a:xfrm>
        </p:spPr>
        <p:txBody>
          <a:bodyPr anchor="ctr">
            <a:noAutofit/>
          </a:bodyPr>
          <a:lstStyle>
            <a:lvl1pPr algn="ctr">
              <a:defRPr sz="6000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heading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21624" y="1"/>
            <a:ext cx="958437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7825" y="758952"/>
            <a:ext cx="8766027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7825" y="4343400"/>
            <a:ext cx="876602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2E6B77-B7B2-9F45-9BE3-FF802E303829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TOC Wide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17825" y="1550021"/>
            <a:ext cx="4177970" cy="462694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tabLst>
                <a:tab pos="2336800" algn="r"/>
                <a:tab pos="3543300" algn="r"/>
              </a:tabLst>
              <a:defRPr sz="1600" i="1" baseline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71463" indent="0">
              <a:spcBef>
                <a:spcPts val="300"/>
              </a:spcBef>
              <a:buNone/>
              <a:tabLst>
                <a:tab pos="2336800" algn="r"/>
                <a:tab pos="3543300" algn="r"/>
              </a:tabLst>
              <a:defRPr sz="1400"/>
            </a:lvl2pPr>
          </a:lstStyle>
          <a:p>
            <a:pPr lvl="0"/>
            <a:r>
              <a:rPr lang="en-US" dirty="0"/>
              <a:t>Section</a:t>
            </a:r>
          </a:p>
          <a:p>
            <a:pPr lvl="1"/>
            <a:r>
              <a:rPr lang="en-US" dirty="0"/>
              <a:t>Subsection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305882" y="1550021"/>
            <a:ext cx="4177970" cy="462694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tabLst>
                <a:tab pos="2336800" algn="r"/>
                <a:tab pos="3543300" algn="r"/>
              </a:tabLst>
              <a:defRPr sz="1600" i="1" baseline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71463" indent="0">
              <a:spcBef>
                <a:spcPts val="300"/>
              </a:spcBef>
              <a:buNone/>
              <a:tabLst>
                <a:tab pos="2336800" algn="r"/>
                <a:tab pos="3543300" algn="r"/>
              </a:tabLst>
              <a:defRPr sz="1400"/>
            </a:lvl2pPr>
          </a:lstStyle>
          <a:p>
            <a:pPr lvl="0"/>
            <a:r>
              <a:rPr lang="en-US" dirty="0"/>
              <a:t>Section</a:t>
            </a:r>
          </a:p>
          <a:p>
            <a:pPr lvl="1"/>
            <a:r>
              <a:rPr lang="en-US" dirty="0"/>
              <a:t>Subsection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56602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F801D3-44DA-BB45-85C0-A6AA7608AA99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F TOC Wide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17825" y="1550021"/>
            <a:ext cx="2639208" cy="462694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tabLst>
                <a:tab pos="2336800" algn="r"/>
                <a:tab pos="3543300" algn="r"/>
              </a:tabLst>
              <a:defRPr sz="1600" i="1" baseline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71463" indent="0">
              <a:spcBef>
                <a:spcPts val="300"/>
              </a:spcBef>
              <a:buNone/>
              <a:tabLst>
                <a:tab pos="2336800" algn="r"/>
                <a:tab pos="3543300" algn="r"/>
              </a:tabLst>
              <a:defRPr sz="1400"/>
            </a:lvl2pPr>
          </a:lstStyle>
          <a:p>
            <a:pPr lvl="0"/>
            <a:r>
              <a:rPr lang="en-US" dirty="0"/>
              <a:t>Section</a:t>
            </a:r>
          </a:p>
          <a:p>
            <a:pPr lvl="1"/>
            <a:r>
              <a:rPr lang="en-US" dirty="0"/>
              <a:t>Subsection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3781235" y="1550021"/>
            <a:ext cx="2639208" cy="462694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tabLst>
                <a:tab pos="2336800" algn="r"/>
                <a:tab pos="3543300" algn="r"/>
              </a:tabLst>
              <a:defRPr sz="1600" i="1" baseline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71463" indent="0">
              <a:spcBef>
                <a:spcPts val="300"/>
              </a:spcBef>
              <a:buNone/>
              <a:tabLst>
                <a:tab pos="2336800" algn="r"/>
                <a:tab pos="3543300" algn="r"/>
              </a:tabLst>
              <a:defRPr sz="1400"/>
            </a:lvl2pPr>
          </a:lstStyle>
          <a:p>
            <a:pPr lvl="0"/>
            <a:r>
              <a:rPr lang="en-US" dirty="0"/>
              <a:t>Section</a:t>
            </a:r>
          </a:p>
          <a:p>
            <a:pPr lvl="1"/>
            <a:r>
              <a:rPr lang="en-US" dirty="0"/>
              <a:t>Subsection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6844644" y="1550021"/>
            <a:ext cx="2639208" cy="4626943"/>
          </a:xfrm>
        </p:spPr>
        <p:txBody>
          <a:bodyPr/>
          <a:lstStyle>
            <a:lvl1pPr marL="50800" indent="0">
              <a:spcBef>
                <a:spcPts val="1200"/>
              </a:spcBef>
              <a:buNone/>
              <a:tabLst>
                <a:tab pos="2336800" algn="r"/>
                <a:tab pos="3543300" algn="r"/>
              </a:tabLst>
              <a:defRPr sz="1600" i="1" baseline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71463" indent="0">
              <a:spcBef>
                <a:spcPts val="300"/>
              </a:spcBef>
              <a:buNone/>
              <a:tabLst>
                <a:tab pos="2336800" algn="r"/>
                <a:tab pos="3543300" algn="r"/>
              </a:tabLst>
              <a:defRPr sz="1400"/>
            </a:lvl2pPr>
          </a:lstStyle>
          <a:p>
            <a:pPr lvl="0"/>
            <a:r>
              <a:rPr lang="en-US" dirty="0"/>
              <a:t>Section</a:t>
            </a:r>
          </a:p>
          <a:p>
            <a:pPr lvl="1"/>
            <a:r>
              <a:rPr lang="en-US" dirty="0"/>
              <a:t>Subsection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573586" y="1550021"/>
            <a:ext cx="0" cy="462694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622864" y="1550021"/>
            <a:ext cx="0" cy="462694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56602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B5C74D-7CA9-C641-A567-3FCA62CB4805}" type="datetime5">
              <a:rPr lang="en-US" smtClean="0"/>
              <a:t>29-Sep-23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88552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731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826" y="173773"/>
            <a:ext cx="8769096" cy="9813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826" y="1554480"/>
            <a:ext cx="8769096" cy="4626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2971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17827" y="1276283"/>
            <a:ext cx="87690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A503AFD-9E0E-CA46-8FF6-BB46D5B119B0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65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15" r:id="rId2"/>
    <p:sldLayoutId id="2147483716" r:id="rId3"/>
    <p:sldLayoutId id="2147483719" r:id="rId4"/>
    <p:sldLayoutId id="2147483667" r:id="rId5"/>
    <p:sldLayoutId id="2147483699" r:id="rId6"/>
    <p:sldLayoutId id="2147483749" r:id="rId7"/>
    <p:sldLayoutId id="2147483758" r:id="rId8"/>
    <p:sldLayoutId id="2147483750" r:id="rId9"/>
    <p:sldLayoutId id="2147483693" r:id="rId10"/>
    <p:sldLayoutId id="2147483755" r:id="rId11"/>
    <p:sldLayoutId id="2147483670" r:id="rId12"/>
    <p:sldLayoutId id="2147483666" r:id="rId13"/>
    <p:sldLayoutId id="2147483671" r:id="rId14"/>
    <p:sldLayoutId id="2147483672" r:id="rId15"/>
    <p:sldLayoutId id="2147483698" r:id="rId16"/>
    <p:sldLayoutId id="2147483673" r:id="rId17"/>
    <p:sldLayoutId id="2147483674" r:id="rId18"/>
    <p:sldLayoutId id="2147483757" r:id="rId19"/>
    <p:sldLayoutId id="214748372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100" baseline="0">
          <a:solidFill>
            <a:schemeClr val="tx1"/>
          </a:solidFill>
          <a:latin typeface="Oswald" charset="0"/>
          <a:ea typeface="Oswald" charset="0"/>
          <a:cs typeface="Oswald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Font typeface="Arial" charset="0"/>
        <a:buChar char="•"/>
        <a:defRPr sz="16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LucidaGrande" charset="0"/>
        <a:buChar char="-"/>
        <a:tabLst/>
        <a:defRPr sz="160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0"/>
        </a:spcBef>
        <a:buFont typeface="Courier New" charset="0"/>
        <a:buChar char="o"/>
        <a:tabLst/>
        <a:defRPr sz="16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800"/>
        </a:spcBef>
        <a:buFont typeface=".AppleSystemUIFont" charset="-120"/>
        <a:buNone/>
        <a:tabLst/>
        <a:defRPr sz="1600" b="1" i="0" kern="1200" cap="all" spc="100" baseline="0">
          <a:solidFill>
            <a:schemeClr val="accent2"/>
          </a:solidFill>
          <a:latin typeface="Calibri" charset="0"/>
          <a:ea typeface="Calibri" charset="0"/>
          <a:cs typeface="Calibri" charset="0"/>
        </a:defRPr>
      </a:lvl4pPr>
      <a:lvl5pPr marL="1111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400" i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1800"/>
        </a:spcBef>
        <a:buFontTx/>
        <a:buNone/>
        <a:defRPr sz="1100" i="1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826" y="173773"/>
            <a:ext cx="8769096" cy="9813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This is an optional smaller point size for when you need longer headlines. </a:t>
            </a:r>
            <a:b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</a:br>
            <a:r>
              <a:rPr lang="en-US" sz="2000" cap="none" spc="0" dirty="0">
                <a:latin typeface="Oswald Light" charset="0"/>
                <a:ea typeface="Oswald Light" charset="0"/>
                <a:cs typeface="Oswald Light" charset="0"/>
              </a:rPr>
              <a:t>Please limit to no more than 2 lines.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826" y="1554480"/>
            <a:ext cx="8769096" cy="4626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2971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17827" y="1276283"/>
            <a:ext cx="87690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717827" y="6400451"/>
            <a:ext cx="876909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992383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17823" y="6400451"/>
            <a:ext cx="396962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8820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AEE0FF-B962-A84E-99F1-2FF781771CFB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08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696" r:id="rId3"/>
    <p:sldLayoutId id="2147483697" r:id="rId4"/>
    <p:sldLayoutId id="2147483682" r:id="rId5"/>
    <p:sldLayoutId id="2147483695" r:id="rId6"/>
    <p:sldLayoutId id="2147483684" r:id="rId7"/>
    <p:sldLayoutId id="2147483685" r:id="rId8"/>
    <p:sldLayoutId id="2147483686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 cap="all" spc="100" baseline="0">
          <a:solidFill>
            <a:schemeClr val="tx1"/>
          </a:solidFill>
          <a:latin typeface="Oswald Light" panose="02000303000000000000" pitchFamily="2" charset="0"/>
          <a:ea typeface="Oswald Light" panose="02000303000000000000" pitchFamily="2" charset="0"/>
          <a:cs typeface="Oswald Light" panose="02000303000000000000" pitchFamily="2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Font typeface="Arial" charset="0"/>
        <a:buChar char="•"/>
        <a:defRPr sz="12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LucidaGrande" charset="0"/>
        <a:buChar char="-"/>
        <a:tabLst/>
        <a:defRPr sz="120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Courier New" charset="0"/>
        <a:buChar char="o"/>
        <a:tabLst/>
        <a:defRPr sz="1200" b="0" kern="1200" cap="none" spc="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SzPct val="75000"/>
        <a:buFont typeface=".AppleSystemUIFont" charset="-120"/>
        <a:buNone/>
        <a:tabLst/>
        <a:defRPr sz="1200" b="1" i="0" kern="1200" cap="all" spc="100" baseline="0">
          <a:solidFill>
            <a:schemeClr val="accent2"/>
          </a:solidFill>
          <a:latin typeface="Calibri" charset="0"/>
          <a:ea typeface="Calibri" charset="0"/>
          <a:cs typeface="Calibri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100" i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900" i="1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97180" y="-1"/>
            <a:ext cx="3189248" cy="6857999"/>
          </a:xfrm>
          <a:prstGeom prst="rect">
            <a:avLst/>
          </a:prstGeom>
          <a:pattFill prst="pct5">
            <a:fgClr>
              <a:srgbClr val="97D6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7" y="1027674"/>
            <a:ext cx="2660877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3461" y="1027673"/>
            <a:ext cx="5477256" cy="51492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 is used for body text. The bullet is optional and may be removed. 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"/>
            <a:ext cx="2971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013462" y="6400451"/>
            <a:ext cx="547346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5"/>
          <p:cNvSpPr txBox="1">
            <a:spLocks/>
          </p:cNvSpPr>
          <p:nvPr userDrawn="1"/>
        </p:nvSpPr>
        <p:spPr>
          <a:xfrm>
            <a:off x="8992383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8E500A-E6DF-2E4C-9F1C-212F25E104EF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59" r:id="rId2"/>
    <p:sldLayoutId id="2147483738" r:id="rId3"/>
    <p:sldLayoutId id="2147483735" r:id="rId4"/>
    <p:sldLayoutId id="2147483760" r:id="rId5"/>
    <p:sldLayoutId id="2147483739" r:id="rId6"/>
    <p:sldLayoutId id="2147483733" r:id="rId7"/>
    <p:sldLayoutId id="2147483740" r:id="rId8"/>
    <p:sldLayoutId id="2147483741" r:id="rId9"/>
    <p:sldLayoutId id="2147483734" r:id="rId10"/>
    <p:sldLayoutId id="2147483730" r:id="rId11"/>
    <p:sldLayoutId id="2147483731" r:id="rId12"/>
    <p:sldLayoutId id="2147483732" r:id="rId13"/>
    <p:sldLayoutId id="2147483736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 cap="all" spc="100" baseline="0">
          <a:solidFill>
            <a:schemeClr val="tx1"/>
          </a:solidFill>
          <a:latin typeface="Oswald" charset="0"/>
          <a:ea typeface="Oswald" charset="0"/>
          <a:cs typeface="Oswald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0"/>
        </a:spcBef>
        <a:buFont typeface="LucidaGrande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0"/>
        </a:spcBef>
        <a:buFont typeface="Courier New" charset="0"/>
        <a:buChar char="o"/>
        <a:tabLst/>
        <a:defRPr sz="16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Font typeface="Arial"/>
        <a:buNone/>
        <a:tabLst/>
        <a:defRPr sz="1600" b="1" i="0" kern="1200" cap="all" spc="100" baseline="0">
          <a:solidFill>
            <a:schemeClr val="accent2"/>
          </a:solidFill>
          <a:latin typeface="Calibri" charset="0"/>
          <a:ea typeface="Calibri" charset="0"/>
          <a:cs typeface="Calibri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/>
        <a:defRPr sz="1400" i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/>
        <a:buNone/>
        <a:defRPr sz="11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6000">
              <a:schemeClr val="accent2"/>
            </a:gs>
            <a:gs pos="74000">
              <a:schemeClr val="accent1">
                <a:alpha val="9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1876"/>
            <a:ext cx="2971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</a:rPr>
              <a:t> 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81037" y="1027674"/>
            <a:ext cx="2660877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013461" y="1027673"/>
            <a:ext cx="5477256" cy="51492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 is used for body text. The bullet is optional and may be removed. 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</a:t>
            </a:r>
          </a:p>
          <a:p>
            <a:pPr lvl="3"/>
            <a:r>
              <a:rPr lang="en-US" dirty="0"/>
              <a:t>Level 4 is an optional subhead </a:t>
            </a:r>
          </a:p>
          <a:p>
            <a:pPr lvl="4"/>
            <a:r>
              <a:rPr lang="en-US" dirty="0"/>
              <a:t>Level 5 is an optional short description. 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16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13462" y="6400801"/>
            <a:ext cx="4978161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013462" y="6400451"/>
            <a:ext cx="547346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5"/>
          <p:cNvSpPr txBox="1">
            <a:spLocks/>
          </p:cNvSpPr>
          <p:nvPr userDrawn="1"/>
        </p:nvSpPr>
        <p:spPr>
          <a:xfrm>
            <a:off x="8992383" y="6400800"/>
            <a:ext cx="4953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76D88E1-FD4D-0341-9C95-7072FC381293}" type="datetime5">
              <a:rPr lang="en-US" smtClean="0"/>
              <a:t>29-Sep-23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4" r:id="rId2"/>
    <p:sldLayoutId id="2147483743" r:id="rId3"/>
    <p:sldLayoutId id="2147483744" r:id="rId4"/>
    <p:sldLayoutId id="2147483745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 cap="all" spc="100" baseline="0">
          <a:solidFill>
            <a:schemeClr val="bg1"/>
          </a:solidFill>
          <a:latin typeface="Oswald" charset="0"/>
          <a:ea typeface="Oswald" charset="0"/>
          <a:cs typeface="Oswald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0"/>
        </a:spcBef>
        <a:buFont typeface="LucidaGrande" charset="0"/>
        <a:buChar char="-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0"/>
        </a:spcBef>
        <a:buFont typeface="Courier New" charset="0"/>
        <a:buChar char="o"/>
        <a:tabLst/>
        <a:defRPr sz="1600" b="0" kern="1200" cap="none" spc="0" baseline="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Font typeface="Arial"/>
        <a:buNone/>
        <a:tabLst/>
        <a:defRPr sz="1600" b="1" i="0" kern="1200" cap="all" spc="100" baseline="0">
          <a:solidFill>
            <a:schemeClr val="bg1"/>
          </a:solidFill>
          <a:latin typeface="Calibri" charset="0"/>
          <a:ea typeface="Calibri" charset="0"/>
          <a:cs typeface="Calibri" charset="0"/>
        </a:defRPr>
      </a:lvl4pPr>
      <a:lvl5pPr marL="635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/>
        <a:defRPr sz="1400" i="1" kern="1200">
          <a:solidFill>
            <a:schemeClr val="bg1"/>
          </a:solidFill>
          <a:latin typeface="Georgia" charset="0"/>
          <a:ea typeface="Georgia" charset="0"/>
          <a:cs typeface="Georgi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/>
        <a:buNone/>
        <a:defRPr sz="1100" i="1" kern="12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brfss/annual_data/2018/pdf/overview-2018-508.pdf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8" descr="A person using a computer&#10;&#10;Description automatically generated">
            <a:extLst>
              <a:ext uri="{FF2B5EF4-FFF2-40B4-BE49-F238E27FC236}">
                <a16:creationId xmlns:a16="http://schemas.microsoft.com/office/drawing/2014/main" id="{5E6B0B65-0EC5-C04C-967B-D5A0A11405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987" r="10987"/>
          <a:stretch>
            <a:fillRect/>
          </a:stretch>
        </p:blipFill>
        <p:spPr>
          <a:xfrm>
            <a:off x="282232" y="839772"/>
            <a:ext cx="2907016" cy="5587920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Harnessing Artificial Intelligence for Predicting Public Health Impacts Using EpiMaps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Predicting Local Health Outcomes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Oct 2023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7862" y="4254980"/>
            <a:ext cx="2907016" cy="217271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Findings </a:t>
            </a:r>
            <a:br>
              <a:rPr lang="en-US" dirty="0"/>
            </a:br>
            <a:r>
              <a:rPr lang="en-US" dirty="0"/>
              <a:t>from </a:t>
            </a:r>
            <a:r>
              <a:rPr lang="en-US" dirty="0" err="1"/>
              <a:t>HRQoL</a:t>
            </a:r>
            <a:r>
              <a:rPr lang="en-US" dirty="0"/>
              <a:t> Modeling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rebuchet MS" panose="020B0603020202020204" pitchFamily="34" charset="0"/>
                </a:rPr>
                <a:t>Model &amp; Evaluation</a:t>
              </a:r>
            </a:p>
          </p:txBody>
        </p:sp>
      </p:grpSp>
      <p:pic>
        <p:nvPicPr>
          <p:cNvPr id="11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37728F9-DD57-409B-83DB-BB2F3F0A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140" y="3632860"/>
            <a:ext cx="3838610" cy="251665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535238-85E6-4032-AA7B-9F172A3CDC9F}"/>
              </a:ext>
            </a:extLst>
          </p:cNvPr>
          <p:cNvSpPr txBox="1">
            <a:spLocks/>
          </p:cNvSpPr>
          <p:nvPr/>
        </p:nvSpPr>
        <p:spPr>
          <a:xfrm>
            <a:off x="756398" y="2034715"/>
            <a:ext cx="3937205" cy="4045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Model Comparison: </a:t>
            </a:r>
          </a:p>
          <a:p>
            <a:pPr lvl="1"/>
            <a:r>
              <a:rPr lang="en-US" sz="1400" dirty="0"/>
              <a:t>For all three outcome measures, the Random Forest (RF) regressor outperformed the best </a:t>
            </a:r>
            <a:r>
              <a:rPr lang="en-US" sz="1400" dirty="0" err="1"/>
              <a:t>ElasticNet</a:t>
            </a:r>
            <a:r>
              <a:rPr lang="en-US" sz="1400" dirty="0"/>
              <a:t> Generalized Linear Model Regression (</a:t>
            </a:r>
            <a:r>
              <a:rPr lang="en-US" sz="1400" dirty="0" err="1"/>
              <a:t>GLM</a:t>
            </a:r>
            <a:r>
              <a:rPr lang="en-US" sz="1400" dirty="0"/>
              <a:t>)</a:t>
            </a:r>
          </a:p>
          <a:p>
            <a:pPr lvl="2"/>
            <a:r>
              <a:rPr lang="en-US" sz="1400" dirty="0"/>
              <a:t>Models were evaluated using 5-fold cross-validated R-squared scores and by graphical analysis of residuals from predicted values</a:t>
            </a:r>
          </a:p>
          <a:p>
            <a:r>
              <a:rPr lang="en-US" sz="1400" dirty="0"/>
              <a:t>Feature Importance Analysis:</a:t>
            </a:r>
          </a:p>
          <a:p>
            <a:pPr lvl="1"/>
            <a:r>
              <a:rPr lang="en-US" sz="1400" dirty="0"/>
              <a:t>Models for all outcome measures identified the following predictors as discriminative for prediction:</a:t>
            </a:r>
          </a:p>
          <a:p>
            <a:pPr lvl="2"/>
            <a:r>
              <a:rPr lang="en-US" sz="1400" dirty="0"/>
              <a:t>% Smokers</a:t>
            </a:r>
          </a:p>
          <a:p>
            <a:pPr lvl="2"/>
            <a:r>
              <a:rPr lang="en-US" sz="1400" dirty="0"/>
              <a:t>Household income </a:t>
            </a:r>
          </a:p>
          <a:p>
            <a:pPr lvl="2"/>
            <a:r>
              <a:rPr lang="en-US" sz="1400" dirty="0"/>
              <a:t>% Insufficient sleep </a:t>
            </a:r>
          </a:p>
          <a:p>
            <a:pPr lvl="2"/>
            <a:r>
              <a:rPr lang="en-US" sz="1400" dirty="0"/>
              <a:t>% With no high school diploma </a:t>
            </a:r>
          </a:p>
          <a:p>
            <a:pPr lvl="2"/>
            <a:r>
              <a:rPr lang="en-US" sz="1400" dirty="0"/>
              <a:t>% With excessive drinking</a:t>
            </a:r>
          </a:p>
          <a:p>
            <a:endParaRPr lang="en-US" sz="1400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C654C076-66DB-4FD0-9BF6-69ED75185395}"/>
              </a:ext>
            </a:extLst>
          </p:cNvPr>
          <p:cNvSpPr txBox="1">
            <a:spLocks/>
          </p:cNvSpPr>
          <p:nvPr/>
        </p:nvSpPr>
        <p:spPr>
          <a:xfrm>
            <a:off x="524436" y="1547572"/>
            <a:ext cx="8140741" cy="34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Comparing Performance of Potential Model Types</a:t>
            </a: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F53AF0C2-1F73-4278-97C2-511F5679CD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878645"/>
              </p:ext>
            </p:extLst>
          </p:nvPr>
        </p:nvGraphicFramePr>
        <p:xfrm>
          <a:off x="5558611" y="2462902"/>
          <a:ext cx="3092139" cy="10737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4755">
                  <a:extLst>
                    <a:ext uri="{9D8B030D-6E8A-4147-A177-3AD203B41FA5}">
                      <a16:colId xmlns:a16="http://schemas.microsoft.com/office/drawing/2014/main" val="4223614"/>
                    </a:ext>
                  </a:extLst>
                </a:gridCol>
                <a:gridCol w="723692">
                  <a:extLst>
                    <a:ext uri="{9D8B030D-6E8A-4147-A177-3AD203B41FA5}">
                      <a16:colId xmlns:a16="http://schemas.microsoft.com/office/drawing/2014/main" val="4050200020"/>
                    </a:ext>
                  </a:extLst>
                </a:gridCol>
                <a:gridCol w="723692">
                  <a:extLst>
                    <a:ext uri="{9D8B030D-6E8A-4147-A177-3AD203B41FA5}">
                      <a16:colId xmlns:a16="http://schemas.microsoft.com/office/drawing/2014/main" val="583901133"/>
                    </a:ext>
                  </a:extLst>
                </a:gridCol>
              </a:tblGrid>
              <a:tr h="268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HRQoL Outcome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RF R</a:t>
                      </a:r>
                      <a:r>
                        <a:rPr lang="en-US" sz="1200" baseline="3000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GLM R</a:t>
                      </a:r>
                      <a:r>
                        <a:rPr lang="en-US" sz="1200" b="1" kern="1200" baseline="30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61599"/>
                  </a:ext>
                </a:extLst>
              </a:tr>
              <a:tr h="268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Overall Health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0.895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0.887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1296881"/>
                  </a:ext>
                </a:extLst>
              </a:tr>
              <a:tr h="268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Physical Health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0.868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0.837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1792907"/>
                  </a:ext>
                </a:extLst>
              </a:tr>
              <a:tr h="268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Mental Health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+mn-lt"/>
                          <a:cs typeface="Times New Roman" panose="02020603050405020304" pitchFamily="18" charset="0"/>
                        </a:rPr>
                        <a:t>0.837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0.766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96481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90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Model </a:t>
            </a:r>
            <a:br>
              <a:rPr lang="en-US" dirty="0"/>
            </a:br>
            <a:r>
              <a:rPr lang="en-US" dirty="0"/>
              <a:t>Robustness Evaluation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rebuchet MS" panose="020B0603020202020204" pitchFamily="34" charset="0"/>
                </a:rPr>
                <a:t>Model &amp; Evaluation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A6E059-9F1E-4310-8CDE-DCAF264ADCCA}"/>
              </a:ext>
            </a:extLst>
          </p:cNvPr>
          <p:cNvSpPr txBox="1">
            <a:spLocks/>
          </p:cNvSpPr>
          <p:nvPr/>
        </p:nvSpPr>
        <p:spPr>
          <a:xfrm>
            <a:off x="918634" y="2481105"/>
            <a:ext cx="3600450" cy="31519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After removing the top 3 explanatory variables:</a:t>
            </a:r>
          </a:p>
          <a:p>
            <a:pPr lvl="1"/>
            <a:r>
              <a:rPr lang="en-US" sz="1800" dirty="0"/>
              <a:t>R</a:t>
            </a:r>
            <a:r>
              <a:rPr lang="en-US" sz="1800" baseline="30000" dirty="0"/>
              <a:t>2</a:t>
            </a:r>
            <a:r>
              <a:rPr lang="en-US" sz="1800" dirty="0"/>
              <a:t>: 0.77</a:t>
            </a:r>
          </a:p>
          <a:p>
            <a:pPr lvl="1"/>
            <a:r>
              <a:rPr lang="en-US" sz="1800" dirty="0"/>
              <a:t>Higher standard deviations</a:t>
            </a:r>
          </a:p>
          <a:p>
            <a:endParaRPr lang="en-US" sz="1800" dirty="0"/>
          </a:p>
          <a:p>
            <a:r>
              <a:rPr lang="en-US" sz="1800" dirty="0"/>
              <a:t>Model remains relatively robust despite losing top features</a:t>
            </a:r>
          </a:p>
          <a:p>
            <a:pPr lvl="1"/>
            <a:r>
              <a:rPr lang="en-US" sz="1800" dirty="0"/>
              <a:t>Suggests underlying factors could be present at the community level</a:t>
            </a:r>
          </a:p>
          <a:p>
            <a:pPr lvl="1"/>
            <a:r>
              <a:rPr lang="en-US" sz="1800" dirty="0"/>
              <a:t>Prompted a Principal Component Analysis (</a:t>
            </a:r>
            <a:r>
              <a:rPr lang="en-US" sz="1800" dirty="0" err="1"/>
              <a:t>PCA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2C2B37D4-B09D-4979-891B-2094690B9457}"/>
              </a:ext>
            </a:extLst>
          </p:cNvPr>
          <p:cNvSpPr txBox="1">
            <a:spLocks/>
          </p:cNvSpPr>
          <p:nvPr/>
        </p:nvSpPr>
        <p:spPr>
          <a:xfrm>
            <a:off x="594784" y="1657002"/>
            <a:ext cx="8140741" cy="34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Testing Model Performance without Top Variables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9D2422-3E0F-4BE1-BF2B-C0AD12C0C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9949" y="2226356"/>
            <a:ext cx="3203219" cy="32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5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</a:t>
            </a:r>
            <a:br>
              <a:rPr lang="en-US" dirty="0"/>
            </a:br>
            <a:r>
              <a:rPr lang="en-US" dirty="0"/>
              <a:t>Model Decomposition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rebuchet MS" panose="020B0603020202020204" pitchFamily="34" charset="0"/>
                </a:rPr>
                <a:t>Model &amp; Evaluation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374130-C887-4E30-8FBC-A5022A9F7659}"/>
              </a:ext>
            </a:extLst>
          </p:cNvPr>
          <p:cNvSpPr txBox="1">
            <a:spLocks/>
          </p:cNvSpPr>
          <p:nvPr/>
        </p:nvSpPr>
        <p:spPr>
          <a:xfrm>
            <a:off x="776371" y="2061346"/>
            <a:ext cx="8140747" cy="7850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Principal Component Analysis (</a:t>
            </a:r>
            <a:r>
              <a:rPr lang="en-US" sz="1400" dirty="0" err="1"/>
              <a:t>PCA</a:t>
            </a:r>
            <a:r>
              <a:rPr lang="en-US" sz="1400" dirty="0"/>
              <a:t>) was utilized to find the underlying explanatory component by normalizing all the measures and creating orthogonal components</a:t>
            </a:r>
          </a:p>
          <a:p>
            <a:r>
              <a:rPr lang="en-US" sz="1400" dirty="0"/>
              <a:t>First component accounts for most variability in data</a:t>
            </a:r>
          </a:p>
          <a:p>
            <a:endParaRPr lang="en-US" sz="14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7FD828A-F41A-4058-A214-4E2216D39BFE}"/>
              </a:ext>
            </a:extLst>
          </p:cNvPr>
          <p:cNvSpPr txBox="1">
            <a:spLocks/>
          </p:cNvSpPr>
          <p:nvPr/>
        </p:nvSpPr>
        <p:spPr>
          <a:xfrm>
            <a:off x="563767" y="1512769"/>
            <a:ext cx="8140741" cy="34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Exploring Relationships among Explanatory Variables and </a:t>
            </a:r>
            <a:r>
              <a:rPr lang="en-US" sz="2000" dirty="0" err="1"/>
              <a:t>HRQoL</a:t>
            </a:r>
            <a:r>
              <a:rPr lang="en-US" sz="2000" dirty="0"/>
              <a:t> Outcomes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62186-997D-472A-9721-4DD57669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52" y="3492101"/>
            <a:ext cx="2784104" cy="20559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0E6E98-5AE0-4779-8249-EA2D3931FB31}"/>
              </a:ext>
            </a:extLst>
          </p:cNvPr>
          <p:cNvSpPr txBox="1"/>
          <p:nvPr/>
        </p:nvSpPr>
        <p:spPr>
          <a:xfrm>
            <a:off x="2438319" y="326742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Scree Plot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D6296-EAF5-40DB-9C29-49CB4A3D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-1" b="16516"/>
          <a:stretch/>
        </p:blipFill>
        <p:spPr>
          <a:xfrm>
            <a:off x="4846745" y="3393330"/>
            <a:ext cx="3901674" cy="2067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DC46C1-FEB2-4003-9D0C-178A407BBB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8"/>
          <a:stretch/>
        </p:blipFill>
        <p:spPr>
          <a:xfrm>
            <a:off x="4784604" y="5527741"/>
            <a:ext cx="3857763" cy="1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12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Overall Health </a:t>
            </a:r>
            <a:br>
              <a:rPr lang="en-US" dirty="0"/>
            </a:br>
            <a:r>
              <a:rPr lang="en-US" dirty="0"/>
              <a:t>Modeling Robustness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rebuchet MS" panose="020B0603020202020204" pitchFamily="34" charset="0"/>
                </a:rPr>
                <a:t>Model &amp; Evaluation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4AA5B7-B579-4A36-B7EB-84A3F35B3B3F}"/>
              </a:ext>
            </a:extLst>
          </p:cNvPr>
          <p:cNvSpPr txBox="1">
            <a:spLocks/>
          </p:cNvSpPr>
          <p:nvPr/>
        </p:nvSpPr>
        <p:spPr>
          <a:xfrm>
            <a:off x="824387" y="2012751"/>
            <a:ext cx="4047565" cy="15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Top features for explanatory power (1+ std. dev from mean):</a:t>
            </a:r>
          </a:p>
          <a:p>
            <a:pPr lvl="1"/>
            <a:r>
              <a:rPr lang="en-US" sz="1400" dirty="0"/>
              <a:t>% No high school diploma (0.443701) </a:t>
            </a:r>
          </a:p>
          <a:p>
            <a:pPr lvl="1"/>
            <a:r>
              <a:rPr lang="en-US" sz="1400" dirty="0"/>
              <a:t>Household Income (0.243367)</a:t>
            </a:r>
          </a:p>
          <a:p>
            <a:r>
              <a:rPr lang="en-US" sz="1400" dirty="0"/>
              <a:t>These results align with the findings of the </a:t>
            </a:r>
            <a:r>
              <a:rPr lang="en-US" sz="1400" dirty="0" err="1"/>
              <a:t>ElasticNet</a:t>
            </a:r>
            <a:r>
              <a:rPr lang="en-US" sz="1400" dirty="0"/>
              <a:t> linear regression model</a:t>
            </a:r>
          </a:p>
          <a:p>
            <a:endParaRPr lang="en-US" sz="1400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C6989F2-AF78-4CAB-AE05-C162C3CB5781}"/>
              </a:ext>
            </a:extLst>
          </p:cNvPr>
          <p:cNvSpPr txBox="1">
            <a:spLocks/>
          </p:cNvSpPr>
          <p:nvPr/>
        </p:nvSpPr>
        <p:spPr>
          <a:xfrm>
            <a:off x="760387" y="1398791"/>
            <a:ext cx="8140741" cy="34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Evaluating and Interpreting Model Results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FF82E3-4D42-4C36-B015-5F6BC858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1914" y="2191138"/>
            <a:ext cx="2703565" cy="405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6A4F37-24B5-42E4-BD6B-299090F4F0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28" y="3696250"/>
            <a:ext cx="4226623" cy="2558679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7D9358F-1677-4877-B464-9A9BB3321D2C}"/>
              </a:ext>
            </a:extLst>
          </p:cNvPr>
          <p:cNvSpPr txBox="1">
            <a:spLocks/>
          </p:cNvSpPr>
          <p:nvPr/>
        </p:nvSpPr>
        <p:spPr bwMode="auto">
          <a:xfrm>
            <a:off x="2281151" y="3589400"/>
            <a:ext cx="1622937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latin typeface="+mn-lt"/>
              </a:rPr>
              <a:t>Feature Importances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A63AC8E-7541-496D-9A04-72AD1FD1A09D}"/>
              </a:ext>
            </a:extLst>
          </p:cNvPr>
          <p:cNvSpPr txBox="1">
            <a:spLocks/>
          </p:cNvSpPr>
          <p:nvPr/>
        </p:nvSpPr>
        <p:spPr bwMode="auto">
          <a:xfrm>
            <a:off x="6670705" y="1712355"/>
            <a:ext cx="1755146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Model Performance</a:t>
            </a:r>
          </a:p>
        </p:txBody>
      </p:sp>
    </p:spTree>
    <p:extLst>
      <p:ext uri="{BB962C8B-B14F-4D97-AF65-F5344CB8AC3E}">
        <p14:creationId xmlns:p14="http://schemas.microsoft.com/office/powerpoint/2010/main" val="1585957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Physical Heath </a:t>
            </a:r>
            <a:br>
              <a:rPr lang="en-US" dirty="0"/>
            </a:br>
            <a:r>
              <a:rPr lang="en-US" dirty="0"/>
              <a:t>Modeling Robustness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rebuchet MS" panose="020B0603020202020204" pitchFamily="34" charset="0"/>
                </a:rPr>
                <a:t>Model &amp; Evaluation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DA905-6613-416B-BA80-7DB001B95EE9}"/>
              </a:ext>
            </a:extLst>
          </p:cNvPr>
          <p:cNvSpPr txBox="1">
            <a:spLocks/>
          </p:cNvSpPr>
          <p:nvPr/>
        </p:nvSpPr>
        <p:spPr>
          <a:xfrm>
            <a:off x="820272" y="1908983"/>
            <a:ext cx="3905675" cy="31519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% Smokers (0.603) is the largest feature importance by far, skewing the mean importance and standard deviation. </a:t>
            </a:r>
          </a:p>
          <a:p>
            <a:r>
              <a:rPr lang="en-US" sz="1400" dirty="0"/>
              <a:t>5 additional features were significantly above the median feature importance </a:t>
            </a:r>
          </a:p>
          <a:p>
            <a:pPr lvl="1"/>
            <a:r>
              <a:rPr lang="en-US" sz="1400" dirty="0"/>
              <a:t>Household Income</a:t>
            </a:r>
          </a:p>
          <a:p>
            <a:pPr lvl="1"/>
            <a:r>
              <a:rPr lang="en-US" sz="1400" dirty="0"/>
              <a:t>%Insufficient Sleep</a:t>
            </a:r>
          </a:p>
          <a:p>
            <a:pPr lvl="1"/>
            <a:r>
              <a:rPr lang="en-US" sz="1400" dirty="0"/>
              <a:t>Excessive Drinking</a:t>
            </a:r>
          </a:p>
          <a:p>
            <a:pPr lvl="1"/>
            <a:r>
              <a:rPr lang="en-US" sz="1400" dirty="0"/>
              <a:t>% Unemployed</a:t>
            </a:r>
          </a:p>
          <a:p>
            <a:pPr lvl="1"/>
            <a:r>
              <a:rPr lang="en-US" sz="1400" dirty="0"/>
              <a:t>% Severe Housing Problems</a:t>
            </a:r>
          </a:p>
          <a:p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309C57-AB48-42F1-8B8B-02867D83C1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36" y="4480980"/>
            <a:ext cx="3886529" cy="1992212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8C3B2AC-15F8-4286-957D-5D882D2489E9}"/>
              </a:ext>
            </a:extLst>
          </p:cNvPr>
          <p:cNvSpPr txBox="1">
            <a:spLocks/>
          </p:cNvSpPr>
          <p:nvPr/>
        </p:nvSpPr>
        <p:spPr bwMode="auto">
          <a:xfrm>
            <a:off x="1942212" y="4179586"/>
            <a:ext cx="1914747" cy="2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Feature Importances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79A216-E086-4751-9182-B85285DFB6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0006" y="2001020"/>
            <a:ext cx="2760472" cy="4155252"/>
          </a:xfrm>
          <a:prstGeom prst="rect">
            <a:avLst/>
          </a:prstGeom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FF1F28C-0BA9-43CD-97A2-EEA80922F394}"/>
              </a:ext>
            </a:extLst>
          </p:cNvPr>
          <p:cNvSpPr txBox="1">
            <a:spLocks/>
          </p:cNvSpPr>
          <p:nvPr/>
        </p:nvSpPr>
        <p:spPr bwMode="auto">
          <a:xfrm>
            <a:off x="6487164" y="1551026"/>
            <a:ext cx="1755146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Model Performance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8311112-5FBE-4A92-94AC-BEE068AE510B}"/>
              </a:ext>
            </a:extLst>
          </p:cNvPr>
          <p:cNvSpPr txBox="1">
            <a:spLocks/>
          </p:cNvSpPr>
          <p:nvPr/>
        </p:nvSpPr>
        <p:spPr bwMode="auto">
          <a:xfrm>
            <a:off x="756272" y="1370935"/>
            <a:ext cx="8140741" cy="34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+mn-lt"/>
              </a:rPr>
              <a:t>Evaluating and Interpreting Model Results</a:t>
            </a:r>
          </a:p>
        </p:txBody>
      </p:sp>
    </p:spTree>
    <p:extLst>
      <p:ext uri="{BB962C8B-B14F-4D97-AF65-F5344CB8AC3E}">
        <p14:creationId xmlns:p14="http://schemas.microsoft.com/office/powerpoint/2010/main" val="2972034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Mental Health </a:t>
            </a:r>
            <a:br>
              <a:rPr lang="en-US" dirty="0"/>
            </a:br>
            <a:r>
              <a:rPr lang="en-US" dirty="0"/>
              <a:t>Modeling Robustness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rebuchet MS" panose="020B0603020202020204" pitchFamily="34" charset="0"/>
                </a:rPr>
                <a:t>Model &amp; Evaluation</a:t>
              </a:r>
            </a:p>
          </p:txBody>
        </p:sp>
      </p:grp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8311112-5FBE-4A92-94AC-BEE068AE510B}"/>
              </a:ext>
            </a:extLst>
          </p:cNvPr>
          <p:cNvSpPr txBox="1">
            <a:spLocks/>
          </p:cNvSpPr>
          <p:nvPr/>
        </p:nvSpPr>
        <p:spPr bwMode="auto">
          <a:xfrm>
            <a:off x="756272" y="1370935"/>
            <a:ext cx="8140741" cy="34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+mn-lt"/>
              </a:rPr>
              <a:t>Evaluating and Interpreting Model Results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58571A7-0C07-4A38-A4A1-5F10BDAFBA81}"/>
              </a:ext>
            </a:extLst>
          </p:cNvPr>
          <p:cNvSpPr txBox="1">
            <a:spLocks/>
          </p:cNvSpPr>
          <p:nvPr/>
        </p:nvSpPr>
        <p:spPr>
          <a:xfrm>
            <a:off x="1020020" y="1860516"/>
            <a:ext cx="4047565" cy="1378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Top Features for Explanatory Power (1+ std. dev from mean):</a:t>
            </a:r>
          </a:p>
          <a:p>
            <a:pPr lvl="1"/>
            <a:r>
              <a:rPr lang="en-US" sz="1400" i="1" dirty="0"/>
              <a:t>% Smokers</a:t>
            </a:r>
            <a:r>
              <a:rPr lang="en-US" sz="1400" dirty="0"/>
              <a:t> (0.602845) and </a:t>
            </a:r>
          </a:p>
          <a:p>
            <a:pPr lvl="1"/>
            <a:r>
              <a:rPr lang="en-US" sz="1400" i="1" dirty="0"/>
              <a:t>% Insufficient Sleep</a:t>
            </a:r>
            <a:r>
              <a:rPr lang="en-US" sz="1400" dirty="0"/>
              <a:t> more than one standard deviation away from the mean.</a:t>
            </a:r>
          </a:p>
          <a:p>
            <a:pPr lvl="1"/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B65980-A2B7-4483-9185-F1A1593175F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36" y="3537087"/>
            <a:ext cx="4291452" cy="2422458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C1EB3EF-1BB9-4454-A320-81B37300E734}"/>
              </a:ext>
            </a:extLst>
          </p:cNvPr>
          <p:cNvSpPr txBox="1">
            <a:spLocks/>
          </p:cNvSpPr>
          <p:nvPr/>
        </p:nvSpPr>
        <p:spPr bwMode="auto">
          <a:xfrm>
            <a:off x="2357364" y="3213113"/>
            <a:ext cx="1890713" cy="32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Feature Importances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19D31B-A4B2-4997-BE63-20140EC4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42" y="1957517"/>
            <a:ext cx="2654983" cy="395428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8C1CBB2-DBEF-464A-BBBA-A0743728AF2B}"/>
              </a:ext>
            </a:extLst>
          </p:cNvPr>
          <p:cNvSpPr txBox="1">
            <a:spLocks/>
          </p:cNvSpPr>
          <p:nvPr/>
        </p:nvSpPr>
        <p:spPr bwMode="auto">
          <a:xfrm>
            <a:off x="6668289" y="1477695"/>
            <a:ext cx="1788235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Model Performance</a:t>
            </a:r>
          </a:p>
        </p:txBody>
      </p:sp>
    </p:spTree>
    <p:extLst>
      <p:ext uri="{BB962C8B-B14F-4D97-AF65-F5344CB8AC3E}">
        <p14:creationId xmlns:p14="http://schemas.microsoft.com/office/powerpoint/2010/main" val="3409614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671B-7114-4FA1-9C9E-274C3DEE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2123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2DD996-321B-4978-B702-192468F3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epimaps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94609-CECF-4EF6-8FD3-B0A8CC75A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8552" y="6402781"/>
            <a:ext cx="495300" cy="457200"/>
          </a:xfrm>
        </p:spPr>
        <p:txBody>
          <a:bodyPr/>
          <a:lstStyle/>
          <a:p>
            <a:fld id="{EACE6E22-E655-5947-A8B4-6F095FBA2C12}" type="slidenum">
              <a:rPr lang="en-US" sz="1050" smtClean="0"/>
              <a:pPr/>
              <a:t>1</a:t>
            </a:fld>
            <a:endParaRPr lang="en-US" sz="10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98805-97A8-4EE8-87D7-A5581AB1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823" y="6400451"/>
            <a:ext cx="3967310" cy="457549"/>
          </a:xfrm>
        </p:spPr>
        <p:txBody>
          <a:bodyPr/>
          <a:lstStyle/>
          <a:p>
            <a:r>
              <a:rPr lang="en-US" sz="800" dirty="0"/>
              <a:t>Booz Allen Hamilton, Inc. Internal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8E51864-1A24-4F06-9D89-E27DB6C0F699}"/>
              </a:ext>
            </a:extLst>
          </p:cNvPr>
          <p:cNvSpPr txBox="1">
            <a:spLocks/>
          </p:cNvSpPr>
          <p:nvPr/>
        </p:nvSpPr>
        <p:spPr>
          <a:xfrm>
            <a:off x="717826" y="1464295"/>
            <a:ext cx="8769096" cy="29934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EpiMaps is a flexible and scalable advanced analytic platform with a user-friendly visual interface to solve complex challenges in population health and wellness</a:t>
            </a:r>
          </a:p>
          <a:p>
            <a:pPr lvl="1"/>
            <a:r>
              <a:rPr lang="en-US" sz="1800" b="1" dirty="0">
                <a:solidFill>
                  <a:srgbClr val="035157"/>
                </a:solidFill>
                <a:latin typeface="+mn-lt"/>
                <a:ea typeface="+mn-ea"/>
                <a:cs typeface="+mn-cs"/>
              </a:rPr>
              <a:t>Population Management:</a:t>
            </a:r>
            <a:r>
              <a:rPr lang="en-US" sz="1800" dirty="0"/>
              <a:t> Inform decisions based on community needs </a:t>
            </a:r>
          </a:p>
          <a:p>
            <a:pPr lvl="1"/>
            <a:r>
              <a:rPr lang="en-US" sz="1800" b="1" dirty="0">
                <a:solidFill>
                  <a:srgbClr val="035157"/>
                </a:solidFill>
                <a:latin typeface="+mn-lt"/>
                <a:ea typeface="+mn-ea"/>
                <a:cs typeface="+mn-cs"/>
              </a:rPr>
              <a:t>Program Evaluation: </a:t>
            </a:r>
            <a:r>
              <a:rPr lang="en-US" sz="1800" dirty="0"/>
              <a:t>Uses most up-to-date data to understand efficacy</a:t>
            </a:r>
          </a:p>
          <a:p>
            <a:pPr lvl="1"/>
            <a:r>
              <a:rPr lang="en-US" sz="1800" b="1" dirty="0">
                <a:solidFill>
                  <a:srgbClr val="035157"/>
                </a:solidFill>
                <a:latin typeface="+mn-lt"/>
                <a:ea typeface="+mn-ea"/>
                <a:cs typeface="+mn-cs"/>
              </a:rPr>
              <a:t>Resource Optimization: </a:t>
            </a:r>
            <a:r>
              <a:rPr lang="en-US" sz="1800" dirty="0"/>
              <a:t>Deploy resources efficiently to maximize impact </a:t>
            </a:r>
          </a:p>
          <a:p>
            <a:pPr lvl="1"/>
            <a:r>
              <a:rPr lang="en-US" sz="1800" b="1" dirty="0">
                <a:solidFill>
                  <a:srgbClr val="035157"/>
                </a:solidFill>
                <a:latin typeface="+mn-lt"/>
                <a:ea typeface="+mn-ea"/>
                <a:cs typeface="+mn-cs"/>
              </a:rPr>
              <a:t>Policy Improvement: </a:t>
            </a:r>
            <a:r>
              <a:rPr lang="en-US" sz="1800" dirty="0"/>
              <a:t>Build better solutions for the future</a:t>
            </a:r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670016-B901-4C88-9C2B-28693703EC57}"/>
              </a:ext>
            </a:extLst>
          </p:cNvPr>
          <p:cNvSpPr/>
          <p:nvPr/>
        </p:nvSpPr>
        <p:spPr>
          <a:xfrm>
            <a:off x="965771" y="3608386"/>
            <a:ext cx="2376216" cy="83109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Oswald"/>
              </a:rPr>
              <a:t>Booz Allen’s Data Lake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7E0573-0B75-4CFB-A20F-8BB1DFAA3F41}"/>
              </a:ext>
            </a:extLst>
          </p:cNvPr>
          <p:cNvSpPr/>
          <p:nvPr/>
        </p:nvSpPr>
        <p:spPr>
          <a:xfrm>
            <a:off x="3969857" y="3608386"/>
            <a:ext cx="2376216" cy="83109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Oswald"/>
              </a:rPr>
              <a:t>Your Proprietary 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591678-B840-4AF6-A8F1-58FB77BAC05A}"/>
              </a:ext>
            </a:extLst>
          </p:cNvPr>
          <p:cNvSpPr/>
          <p:nvPr/>
        </p:nvSpPr>
        <p:spPr>
          <a:xfrm>
            <a:off x="6973944" y="3608386"/>
            <a:ext cx="2462284" cy="83109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Oswald"/>
              </a:rPr>
              <a:t>Technical </a:t>
            </a:r>
            <a:br>
              <a:rPr lang="en-US" sz="2800" dirty="0">
                <a:latin typeface="Oswald"/>
              </a:rPr>
            </a:br>
            <a:r>
              <a:rPr lang="en-US" sz="2800" dirty="0">
                <a:latin typeface="Oswald"/>
              </a:rPr>
              <a:t>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0F4A9-3D2D-440C-99AC-EFE3D137E055}"/>
              </a:ext>
            </a:extLst>
          </p:cNvPr>
          <p:cNvSpPr txBox="1"/>
          <p:nvPr/>
        </p:nvSpPr>
        <p:spPr>
          <a:xfrm>
            <a:off x="934947" y="4439481"/>
            <a:ext cx="2407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32 data sets with 125,640 unique data points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Public health and socioeconomic health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BB68CC-9CC6-4B4E-9C5A-B2BF896F81EB}"/>
              </a:ext>
            </a:extLst>
          </p:cNvPr>
          <p:cNvSpPr txBox="1"/>
          <p:nvPr/>
        </p:nvSpPr>
        <p:spPr>
          <a:xfrm>
            <a:off x="3908790" y="4439481"/>
            <a:ext cx="232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Mission-focused metrics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Seamlessly integrated proprietary and public data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77C408-6627-464D-B0B2-593A78DF4FC5}"/>
              </a:ext>
            </a:extLst>
          </p:cNvPr>
          <p:cNvSpPr txBox="1"/>
          <p:nvPr/>
        </p:nvSpPr>
        <p:spPr>
          <a:xfrm>
            <a:off x="6943697" y="4425782"/>
            <a:ext cx="2510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Interactive visualization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Custom user interface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Machine learning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Robotic process automation</a:t>
            </a:r>
          </a:p>
        </p:txBody>
      </p:sp>
    </p:spTree>
    <p:extLst>
      <p:ext uri="{BB962C8B-B14F-4D97-AF65-F5344CB8AC3E}">
        <p14:creationId xmlns:p14="http://schemas.microsoft.com/office/powerpoint/2010/main" val="177337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BEEC-3943-4B64-A752-C7C995F27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EpiMaps Use Cases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CF94DC-B978-46B3-8FA7-E8FD8E66B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C6804-8A66-48FF-AABA-3CFA0B1B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Booz Allen Hamilton Inc. All rights Reserved. Internal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EF493-B529-4DF2-A4D9-300D379188C1}"/>
              </a:ext>
            </a:extLst>
          </p:cNvPr>
          <p:cNvSpPr/>
          <p:nvPr/>
        </p:nvSpPr>
        <p:spPr>
          <a:xfrm>
            <a:off x="812824" y="1542604"/>
            <a:ext cx="3657600" cy="192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/>
              <a:t>Readiness Prediction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Built utilizing historic Army data, being operationalized for Joint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Quantifiably define individual readiness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Predict and report the level of deployability DoD may achieve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Identify the root causes of non-deployability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2314C3-E300-477E-928D-BD18C5F64FC3}"/>
              </a:ext>
            </a:extLst>
          </p:cNvPr>
          <p:cNvSpPr/>
          <p:nvPr/>
        </p:nvSpPr>
        <p:spPr>
          <a:xfrm>
            <a:off x="812824" y="3848320"/>
            <a:ext cx="3657600" cy="192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>
                <a:solidFill>
                  <a:schemeClr val="bg1"/>
                </a:solidFill>
              </a:rPr>
              <a:t>Air Force Strategic Basing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Deputy Assistant Secretary of the Airforce for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Developed a defendable framework, criteria and methodology to incorporate public education and professional licensure portability factors into the Air Force process for basing decisions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BCBDA5-95CB-4683-980D-5CE3FC55DFAF}"/>
              </a:ext>
            </a:extLst>
          </p:cNvPr>
          <p:cNvSpPr/>
          <p:nvPr/>
        </p:nvSpPr>
        <p:spPr>
          <a:xfrm>
            <a:off x="5578602" y="1542604"/>
            <a:ext cx="3657600" cy="192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/>
              <a:t>Suicide Prevention and Readiness in the National Guard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Developed with the National Guard J1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Understanding of the risk and protective factors of the force by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Identify the largest, most at-risk populations and leading health risk factors to inform resource allocation decisions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C9A268-1461-45D3-BCEE-C83840BFCAA5}"/>
              </a:ext>
            </a:extLst>
          </p:cNvPr>
          <p:cNvSpPr/>
          <p:nvPr/>
        </p:nvSpPr>
        <p:spPr>
          <a:xfrm>
            <a:off x="5578602" y="3848320"/>
            <a:ext cx="3657600" cy="192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/>
              <a:t>Community Readiness-Open Data Dashboard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Developed in support of the Building Healthy Military Communities Pilot for the Undersecretary of Defense for Personnel &amp; Readiness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Utilize health relate quality of life indicators to predict future health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Identify community health headwinds and use as a proxy for readiness</a:t>
            </a:r>
          </a:p>
        </p:txBody>
      </p:sp>
    </p:spTree>
    <p:extLst>
      <p:ext uri="{BB962C8B-B14F-4D97-AF65-F5344CB8AC3E}">
        <p14:creationId xmlns:p14="http://schemas.microsoft.com/office/powerpoint/2010/main" val="3490626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88D1C-B9FE-45D5-95AE-CB5CAB6E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 Model: Scientific Process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47C947-1DAB-44DB-9A32-63F5AF2B49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FD820-E026-4F11-AD31-CCD704D8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7E3344-9630-49A2-9589-9C8F2BC73A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940442"/>
              </p:ext>
            </p:extLst>
          </p:nvPr>
        </p:nvGraphicFramePr>
        <p:xfrm>
          <a:off x="1367039" y="1554480"/>
          <a:ext cx="7467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593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Service Member </a:t>
            </a:r>
            <a:br>
              <a:rPr lang="en-US" dirty="0"/>
            </a:br>
            <a:r>
              <a:rPr lang="en-US" dirty="0"/>
              <a:t>and Veteran Populations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4CF809-52FB-4688-8575-369499DB5737}"/>
              </a:ext>
            </a:extLst>
          </p:cNvPr>
          <p:cNvSpPr txBox="1">
            <a:spLocks/>
          </p:cNvSpPr>
          <p:nvPr/>
        </p:nvSpPr>
        <p:spPr>
          <a:xfrm>
            <a:off x="760608" y="2119520"/>
            <a:ext cx="8446144" cy="31519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Active and Reserve Populations:</a:t>
            </a:r>
          </a:p>
          <a:p>
            <a:pPr lvl="1"/>
            <a:r>
              <a:rPr lang="en-US" sz="1400" dirty="0"/>
              <a:t>Public Use Microdata Sample (</a:t>
            </a:r>
            <a:r>
              <a:rPr lang="en-US" sz="1400" dirty="0" err="1"/>
              <a:t>PUMS</a:t>
            </a:r>
            <a:r>
              <a:rPr lang="en-US" sz="1400" dirty="0"/>
              <a:t>) files from the 2016 American Community Survey</a:t>
            </a:r>
          </a:p>
          <a:p>
            <a:pPr lvl="2"/>
            <a:r>
              <a:rPr lang="en-US" sz="1400" dirty="0"/>
              <a:t>Next, added spatial translations and population density allocation factors from Missouri Census Data Center</a:t>
            </a:r>
          </a:p>
          <a:p>
            <a:pPr lvl="2"/>
            <a:r>
              <a:rPr lang="en-US" sz="1400" dirty="0"/>
              <a:t>Used to convert </a:t>
            </a:r>
            <a:r>
              <a:rPr lang="en-US" sz="1400" dirty="0" err="1"/>
              <a:t>PUMAs</a:t>
            </a:r>
            <a:r>
              <a:rPr lang="en-US" sz="1400" dirty="0"/>
              <a:t> to county-level data</a:t>
            </a:r>
          </a:p>
          <a:p>
            <a:endParaRPr lang="en-US" sz="1400" dirty="0"/>
          </a:p>
          <a:p>
            <a:r>
              <a:rPr lang="en-US" sz="1400" dirty="0"/>
              <a:t>Veterans Population:</a:t>
            </a:r>
          </a:p>
          <a:p>
            <a:pPr lvl="1"/>
            <a:r>
              <a:rPr lang="en-US" sz="1400" dirty="0"/>
              <a:t>United States Department of Veterans Affairs National Center for Veterans Analysis and Statistics</a:t>
            </a:r>
          </a:p>
          <a:p>
            <a:pPr lvl="2"/>
            <a:r>
              <a:rPr lang="en-US" sz="1400" dirty="0"/>
              <a:t>Used deterministic actuarial projection model developed by the office of Predictive Analytics and Actuary (</a:t>
            </a:r>
            <a:r>
              <a:rPr lang="en-US" sz="1400" dirty="0" err="1"/>
              <a:t>PAA</a:t>
            </a:r>
            <a:r>
              <a:rPr lang="en-US" sz="1400" dirty="0"/>
              <a:t>)</a:t>
            </a:r>
          </a:p>
          <a:p>
            <a:pPr lvl="2"/>
            <a:r>
              <a:rPr lang="en-US" sz="1400" dirty="0"/>
              <a:t>Helped predict age ranges, gender, and overall Veteran population. </a:t>
            </a:r>
          </a:p>
          <a:p>
            <a:pPr lvl="2"/>
            <a:r>
              <a:rPr lang="en-US" sz="1400" dirty="0"/>
              <a:t>Relied on both Veteran record‐level data and survey data from a wide variety of sources: </a:t>
            </a:r>
          </a:p>
          <a:p>
            <a:pPr marL="274320" lvl="2" indent="0">
              <a:buFont typeface="Courier New" charset="0"/>
              <a:buNone/>
            </a:pPr>
            <a:r>
              <a:rPr lang="en-US" sz="1400" dirty="0"/>
              <a:t>    - Department of Defense, U.S. Census Bureau, Internal Revenue Service, Social Security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9A805F3-A224-4647-A5D3-4DA4D0C2E011}"/>
              </a:ext>
            </a:extLst>
          </p:cNvPr>
          <p:cNvSpPr txBox="1">
            <a:spLocks/>
          </p:cNvSpPr>
          <p:nvPr/>
        </p:nvSpPr>
        <p:spPr>
          <a:xfrm>
            <a:off x="717826" y="1561572"/>
            <a:ext cx="8140741" cy="490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Deriving County-Level Estimates from Available Sources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200" dirty="0">
                  <a:latin typeface="Trebuchet MS" panose="020B0603020202020204" pitchFamily="34" charset="0"/>
                </a:rPr>
                <a:t>Define</a:t>
              </a:r>
              <a:endParaRPr lang="en-US" sz="10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24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Outcome Measures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200" dirty="0">
                  <a:latin typeface="Trebuchet MS" panose="020B0603020202020204" pitchFamily="34" charset="0"/>
                </a:rPr>
                <a:t>Define</a:t>
              </a:r>
              <a:endParaRPr lang="en-US" sz="10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D4DA82-29D1-4053-BF52-3F7237184847}"/>
              </a:ext>
            </a:extLst>
          </p:cNvPr>
          <p:cNvSpPr txBox="1">
            <a:spLocks/>
          </p:cNvSpPr>
          <p:nvPr/>
        </p:nvSpPr>
        <p:spPr>
          <a:xfrm>
            <a:off x="717826" y="1991493"/>
            <a:ext cx="8140747" cy="31522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ea typeface="+mn-lt"/>
              </a:rPr>
              <a:t>TFF uses Health Related Quality of Life (HRQoL) metrics as measured by the CDC’s Behavioral Risk Factor Surveillance System (BRFSS)*</a:t>
            </a:r>
          </a:p>
          <a:p>
            <a:endParaRPr lang="en-US" altLang="en-US">
              <a:ea typeface="+mn-lt"/>
            </a:endParaRPr>
          </a:p>
          <a:p>
            <a:r>
              <a:rPr lang="en-US" altLang="en-US">
                <a:ea typeface="+mn-lt"/>
              </a:rPr>
              <a:t>HRQoL is a concept that incorporates principles of physical, mental, and emotional health domains</a:t>
            </a:r>
          </a:p>
          <a:p>
            <a:pPr lvl="1"/>
            <a:r>
              <a:rPr lang="en-US" altLang="en-US">
                <a:ea typeface="+mn-lt"/>
              </a:rPr>
              <a:t>According to studies within the DoD, HRQoL measures have been shown to be associated with readiness</a:t>
            </a:r>
          </a:p>
          <a:p>
            <a:endParaRPr lang="en-US" altLang="en-US">
              <a:ea typeface="+mn-lt"/>
            </a:endParaRPr>
          </a:p>
          <a:p>
            <a:r>
              <a:rPr lang="en-US" altLang="en-US">
                <a:ea typeface="+mn-lt"/>
              </a:rPr>
              <a:t>Three HRQoL measures were chosen to proxy readiness outcomes:</a:t>
            </a:r>
          </a:p>
          <a:p>
            <a:pPr lvl="1"/>
            <a:r>
              <a:rPr lang="en-US" altLang="en-US">
                <a:ea typeface="+mn-lt"/>
              </a:rPr>
              <a:t>Physical health days (survey response - number of poor physical health days within last 30 days)</a:t>
            </a:r>
          </a:p>
          <a:p>
            <a:pPr lvl="1"/>
            <a:r>
              <a:rPr lang="en-US" altLang="en-US">
                <a:ea typeface="+mn-lt"/>
              </a:rPr>
              <a:t>Mental health days (survey response - number of poor mental health days within last 30 days)</a:t>
            </a:r>
          </a:p>
          <a:p>
            <a:pPr lvl="1"/>
            <a:r>
              <a:rPr lang="en-US" altLang="en-US">
                <a:ea typeface="+mn-lt"/>
              </a:rPr>
              <a:t>Overall health (survey response - % of adults within a county reporting poor or fair health)</a:t>
            </a:r>
            <a:endParaRPr lang="en-US" altLang="en-US" dirty="0">
              <a:ea typeface="+mn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D54BA7A-0CD9-4BD0-AEAB-89FC4943E222}"/>
              </a:ext>
            </a:extLst>
          </p:cNvPr>
          <p:cNvSpPr txBox="1">
            <a:spLocks/>
          </p:cNvSpPr>
          <p:nvPr/>
        </p:nvSpPr>
        <p:spPr>
          <a:xfrm>
            <a:off x="752953" y="1417714"/>
            <a:ext cx="8140741" cy="34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/>
              <a:t>Constructing Readiness Measures from Community-Level Data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997BE-84D6-4597-ADC3-9764E3944762}"/>
              </a:ext>
            </a:extLst>
          </p:cNvPr>
          <p:cNvSpPr txBox="1"/>
          <p:nvPr/>
        </p:nvSpPr>
        <p:spPr>
          <a:xfrm>
            <a:off x="752953" y="6061882"/>
            <a:ext cx="79852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*More information regarding BRFSS can be found at the CDC’s site - </a:t>
            </a:r>
            <a:r>
              <a:rPr lang="en-US" sz="1050" dirty="0">
                <a:hlinkClick r:id="rId2"/>
              </a:rPr>
              <a:t>https://www.cdc.gov/brfss/annual_data/2018/pdf/overview-2018-508.pdf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379535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Data 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200" dirty="0">
                  <a:latin typeface="Trebuchet MS" panose="020B0603020202020204" pitchFamily="34" charset="0"/>
                </a:rPr>
                <a:t>Data</a:t>
              </a:r>
              <a:endParaRPr lang="en-US" sz="10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1C55A-D626-4BEA-B2A0-01E4D1C4D475}"/>
              </a:ext>
            </a:extLst>
          </p:cNvPr>
          <p:cNvSpPr/>
          <p:nvPr/>
        </p:nvSpPr>
        <p:spPr>
          <a:xfrm>
            <a:off x="5978217" y="2038349"/>
            <a:ext cx="3177891" cy="312083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CB7B3AD-18CE-48A9-BFBE-6B185E2310C3}"/>
              </a:ext>
            </a:extLst>
          </p:cNvPr>
          <p:cNvSpPr txBox="1">
            <a:spLocks/>
          </p:cNvSpPr>
          <p:nvPr/>
        </p:nvSpPr>
        <p:spPr>
          <a:xfrm>
            <a:off x="752760" y="1932659"/>
            <a:ext cx="5076265" cy="43370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400" dirty="0">
                <a:ea typeface="+mn-lt"/>
                <a:cs typeface="+mn-lt"/>
              </a:rPr>
              <a:t>The team g</a:t>
            </a:r>
            <a:r>
              <a:rPr lang="en-US" altLang="en-US" sz="1400" dirty="0"/>
              <a:t>athered publicly available data from sources spanning the multiple domains of Total Force Fitness</a:t>
            </a:r>
          </a:p>
          <a:p>
            <a:pPr lvl="1"/>
            <a:r>
              <a:rPr lang="en-US" altLang="en-US" sz="1400" dirty="0"/>
              <a:t>This research identified health risk factors that were correlated with three proxy readiness outcomes</a:t>
            </a:r>
            <a:endParaRPr lang="en-US" altLang="en-US" sz="1400" dirty="0">
              <a:ea typeface="+mn-lt"/>
              <a:cs typeface="+mn-lt"/>
            </a:endParaRPr>
          </a:p>
          <a:p>
            <a:r>
              <a:rPr lang="en-US" sz="1400" dirty="0"/>
              <a:t>County-level data is the closest publicly available surrogate to DoD data on individual Service Members. </a:t>
            </a:r>
          </a:p>
          <a:p>
            <a:r>
              <a:rPr lang="en-US" sz="1400" dirty="0"/>
              <a:t>Criteria for inclusion:</a:t>
            </a:r>
          </a:p>
          <a:p>
            <a:pPr lvl="1"/>
            <a:r>
              <a:rPr lang="en-US" sz="1400" dirty="0"/>
              <a:t>Related to one of the 8 TFF domains</a:t>
            </a:r>
          </a:p>
          <a:p>
            <a:pPr lvl="1"/>
            <a:r>
              <a:rPr lang="en-US" sz="1400" dirty="0"/>
              <a:t>Available county-level data or a way to aggregate to the county-level</a:t>
            </a:r>
          </a:p>
          <a:p>
            <a:pPr lvl="1"/>
            <a:r>
              <a:rPr lang="en-US" sz="1400" dirty="0"/>
              <a:t>Current data within a three-year timeframe since 2012</a:t>
            </a:r>
          </a:p>
          <a:p>
            <a:pPr lvl="1"/>
            <a:r>
              <a:rPr lang="en-US" sz="1400" dirty="0"/>
              <a:t>Less than 25% missingness</a:t>
            </a:r>
          </a:p>
          <a:p>
            <a:r>
              <a:rPr lang="en-US" sz="1400" dirty="0"/>
              <a:t>Community readiness data source details:</a:t>
            </a:r>
          </a:p>
          <a:p>
            <a:pPr lvl="1">
              <a:buFontTx/>
              <a:buChar char="-"/>
            </a:pPr>
            <a:r>
              <a:rPr lang="en-US" sz="1400" dirty="0"/>
              <a:t>23 unique datasets, 33 total features, 4 total outcome variables</a:t>
            </a:r>
          </a:p>
          <a:p>
            <a:pPr lvl="1">
              <a:buFontTx/>
              <a:buChar char="-"/>
            </a:pPr>
            <a:r>
              <a:rPr lang="en-US" sz="1400" dirty="0"/>
              <a:t>Plan to capture historic data from 2010+ for upgrades &amp; time series analysis </a:t>
            </a:r>
          </a:p>
          <a:p>
            <a:pPr lvl="1">
              <a:buFontTx/>
              <a:buChar char="-"/>
            </a:pPr>
            <a:endParaRPr lang="en-US" sz="1400" dirty="0"/>
          </a:p>
          <a:p>
            <a:pPr lvl="1"/>
            <a:endParaRPr lang="en-US" sz="1400" dirty="0"/>
          </a:p>
          <a:p>
            <a:pPr marL="0" indent="0">
              <a:buFont typeface="Arial" charset="0"/>
              <a:buNone/>
            </a:pPr>
            <a:endParaRPr lang="en-US" sz="1400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96953815-4604-4383-97EF-1DD33F5BC479}"/>
              </a:ext>
            </a:extLst>
          </p:cNvPr>
          <p:cNvSpPr txBox="1">
            <a:spLocks/>
          </p:cNvSpPr>
          <p:nvPr/>
        </p:nvSpPr>
        <p:spPr>
          <a:xfrm>
            <a:off x="879146" y="1496274"/>
            <a:ext cx="8140741" cy="34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/>
              <a:t>Leveraging Existing Data from Multiple Agencies</a:t>
            </a:r>
            <a:endParaRPr lang="en-US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703D6B-EFBC-4E38-BC13-06E4A5F18A0C}"/>
              </a:ext>
            </a:extLst>
          </p:cNvPr>
          <p:cNvGrpSpPr/>
          <p:nvPr/>
        </p:nvGrpSpPr>
        <p:grpSpPr>
          <a:xfrm>
            <a:off x="6035368" y="2192285"/>
            <a:ext cx="3034544" cy="2827581"/>
            <a:chOff x="4540015" y="1808320"/>
            <a:chExt cx="4090579" cy="38115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BD106-F5EB-415C-A739-7F337C107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0015" y="2335088"/>
              <a:ext cx="1499955" cy="67497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AF468D-9DCF-48B4-B148-F73600DD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6272" y="2471150"/>
              <a:ext cx="1577378" cy="4301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228AAC-8644-417B-A7B6-EAE7FB0C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776" y="3059102"/>
              <a:ext cx="1337757" cy="101793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00C7F-437E-4CF0-8DB5-B0238C36A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0015" y="3010067"/>
              <a:ext cx="1066968" cy="106696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96D897A-C37D-474B-9427-71D07B577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0257" y="4234792"/>
              <a:ext cx="3504262" cy="5973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E5C974-A200-40F0-92BC-7D971A843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0015" y="4997380"/>
              <a:ext cx="1595721" cy="54952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C627B6-5607-49BA-99E5-D19AA0C83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40015" y="1808320"/>
              <a:ext cx="3799909" cy="38475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DF0686-2833-4DE1-873F-66980310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96272" y="4964408"/>
              <a:ext cx="2034322" cy="655504"/>
            </a:xfrm>
            <a:prstGeom prst="rect">
              <a:avLst/>
            </a:prstGeom>
          </p:spPr>
        </p:pic>
        <p:pic>
          <p:nvPicPr>
            <p:cNvPr id="26" name="Picture 2" descr="Image result">
              <a:extLst>
                <a:ext uri="{FF2B5EF4-FFF2-40B4-BE49-F238E27FC236}">
                  <a16:creationId xmlns:a16="http://schemas.microsoft.com/office/drawing/2014/main" id="{6DE017EE-39BC-4FE8-A801-850BEC8FC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74" y="3123024"/>
              <a:ext cx="944411" cy="944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7039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Predicting </a:t>
            </a:r>
            <a:r>
              <a:rPr lang="en-US" dirty="0" err="1"/>
              <a:t>HRQoL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from County Risk Factors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900" dirty="0">
                  <a:latin typeface="Trebuchet MS" panose="020B0603020202020204" pitchFamily="34" charset="0"/>
                </a:rPr>
                <a:t>Hypothesis &amp; Business Rules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FA04C91-1C96-456A-A823-96AD74C1D628}"/>
              </a:ext>
            </a:extLst>
          </p:cNvPr>
          <p:cNvSpPr/>
          <p:nvPr/>
        </p:nvSpPr>
        <p:spPr>
          <a:xfrm>
            <a:off x="1676467" y="4271822"/>
            <a:ext cx="2111461" cy="1656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CB7F78-17C0-44C7-8105-0103E3D9087B}"/>
              </a:ext>
            </a:extLst>
          </p:cNvPr>
          <p:cNvSpPr/>
          <p:nvPr/>
        </p:nvSpPr>
        <p:spPr>
          <a:xfrm>
            <a:off x="1361722" y="4256228"/>
            <a:ext cx="2759770" cy="1672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822246-9589-42BD-A2B3-63807915D8F6}"/>
              </a:ext>
            </a:extLst>
          </p:cNvPr>
          <p:cNvSpPr/>
          <p:nvPr/>
        </p:nvSpPr>
        <p:spPr>
          <a:xfrm>
            <a:off x="4317082" y="4264346"/>
            <a:ext cx="4090526" cy="16483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Image result for ordinary least squares regression">
            <a:extLst>
              <a:ext uri="{FF2B5EF4-FFF2-40B4-BE49-F238E27FC236}">
                <a16:creationId xmlns:a16="http://schemas.microsoft.com/office/drawing/2014/main" id="{6EC15825-1EE7-4879-A2FA-8C17F844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03" y="4551785"/>
            <a:ext cx="2045874" cy="13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931BA94-DDB3-42F4-A5E0-485CB7A6C80F}"/>
              </a:ext>
            </a:extLst>
          </p:cNvPr>
          <p:cNvSpPr txBox="1"/>
          <p:nvPr/>
        </p:nvSpPr>
        <p:spPr>
          <a:xfrm>
            <a:off x="4801773" y="4315078"/>
            <a:ext cx="16178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cs typeface="Times New Roman" panose="02020603050405020304" pitchFamily="18" charset="0"/>
              </a:rPr>
              <a:t>Linear Regression Model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DA7D55-DFE9-4F9C-B870-F1EF96977556}"/>
              </a:ext>
            </a:extLst>
          </p:cNvPr>
          <p:cNvSpPr txBox="1"/>
          <p:nvPr/>
        </p:nvSpPr>
        <p:spPr>
          <a:xfrm>
            <a:off x="6719852" y="4316844"/>
            <a:ext cx="15262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cs typeface="Times New Roman" panose="02020603050405020304" pitchFamily="18" charset="0"/>
              </a:rPr>
              <a:t>Random Forest Model</a:t>
            </a:r>
          </a:p>
        </p:txBody>
      </p:sp>
      <p:pic>
        <p:nvPicPr>
          <p:cNvPr id="45" name="Picture 15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7391CFA0-8794-4AB4-8552-6CB6B2040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81" t="3155" r="16015" b="11683"/>
          <a:stretch/>
        </p:blipFill>
        <p:spPr>
          <a:xfrm>
            <a:off x="1683943" y="4306961"/>
            <a:ext cx="2115331" cy="159763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5077D76-67B0-4E75-A654-71E1FDF65512}"/>
              </a:ext>
            </a:extLst>
          </p:cNvPr>
          <p:cNvSpPr txBox="1"/>
          <p:nvPr/>
        </p:nvSpPr>
        <p:spPr>
          <a:xfrm>
            <a:off x="4317082" y="3902490"/>
            <a:ext cx="40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Hypothesis 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7C767A-3098-45AF-BA97-C9E13B3F7173}"/>
              </a:ext>
            </a:extLst>
          </p:cNvPr>
          <p:cNvSpPr txBox="1"/>
          <p:nvPr/>
        </p:nvSpPr>
        <p:spPr>
          <a:xfrm>
            <a:off x="1926997" y="3900206"/>
            <a:ext cx="1629219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Hypothesis 1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1E7B6B1-9F8D-47B4-AD95-713863373D9F}"/>
              </a:ext>
            </a:extLst>
          </p:cNvPr>
          <p:cNvSpPr txBox="1">
            <a:spLocks/>
          </p:cNvSpPr>
          <p:nvPr/>
        </p:nvSpPr>
        <p:spPr>
          <a:xfrm>
            <a:off x="717826" y="2049153"/>
            <a:ext cx="8140747" cy="20644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 regression task to model </a:t>
            </a:r>
            <a:r>
              <a:rPr lang="en-US" sz="1200" dirty="0" err="1"/>
              <a:t>HRQoL</a:t>
            </a:r>
            <a:r>
              <a:rPr lang="en-US" sz="1200" dirty="0"/>
              <a:t> such as the number of unhealthy days or percent of unhealthy adults</a:t>
            </a:r>
          </a:p>
          <a:p>
            <a:r>
              <a:rPr lang="en-US" sz="1200" dirty="0"/>
              <a:t>A model with high explanatory power can grant additional insight into the relationships among community health and risk factors</a:t>
            </a:r>
          </a:p>
          <a:p>
            <a:pPr lvl="1"/>
            <a:r>
              <a:rPr lang="en-US" sz="1200" dirty="0"/>
              <a:t>Also allows for calculations regarding how expected changes each risk factor may impact the predicted </a:t>
            </a:r>
            <a:r>
              <a:rPr lang="en-US" sz="1200" dirty="0" err="1"/>
              <a:t>HRQoL</a:t>
            </a:r>
            <a:endParaRPr lang="en-US" sz="1200" dirty="0"/>
          </a:p>
          <a:p>
            <a:r>
              <a:rPr lang="en-US" sz="1200" dirty="0"/>
              <a:t>Hypotheses: </a:t>
            </a:r>
          </a:p>
          <a:p>
            <a:pPr lvl="1"/>
            <a:r>
              <a:rPr lang="en-US" sz="1200" dirty="0"/>
              <a:t>1) Holistic review of Service member’s physical and emotional well-being is necessary to accurately predict outcomes </a:t>
            </a:r>
          </a:p>
          <a:p>
            <a:pPr lvl="1"/>
            <a:r>
              <a:rPr lang="en-US" sz="1200" dirty="0"/>
              <a:t>2) Relationships among county readiness outcome and some county risk/protective factors are non-linear </a:t>
            </a:r>
          </a:p>
          <a:p>
            <a:pPr lvl="2"/>
            <a:r>
              <a:rPr lang="en-US" sz="1200" dirty="0"/>
              <a:t>Machine learning algorithms will outperform both traditional and generalized linear regressions</a:t>
            </a:r>
          </a:p>
        </p:txBody>
      </p:sp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FF1D70EA-D4EA-404E-A6AB-07EC17875CF6}"/>
              </a:ext>
            </a:extLst>
          </p:cNvPr>
          <p:cNvSpPr txBox="1">
            <a:spLocks/>
          </p:cNvSpPr>
          <p:nvPr/>
        </p:nvSpPr>
        <p:spPr>
          <a:xfrm>
            <a:off x="754082" y="1386403"/>
            <a:ext cx="8140741" cy="7931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Overall, Physical, and Mental Health are Dependent Upon Measurable Community Factors</a:t>
            </a:r>
          </a:p>
        </p:txBody>
      </p:sp>
      <p:pic>
        <p:nvPicPr>
          <p:cNvPr id="50" name="Picture 2" descr="Structure of the Random Forests regressor. The final estimation of the forest is the mean value of the individual tree estimations.">
            <a:extLst>
              <a:ext uri="{FF2B5EF4-FFF2-40B4-BE49-F238E27FC236}">
                <a16:creationId xmlns:a16="http://schemas.microsoft.com/office/drawing/2014/main" id="{4520CE16-E83A-487D-9E2D-B89315914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15" y="4525832"/>
            <a:ext cx="1764506" cy="1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06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434-4DA5-4D76-ACC9-0ACD5A55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Readiness: Dealing with </a:t>
            </a:r>
            <a:br>
              <a:rPr lang="en-US" dirty="0"/>
            </a:br>
            <a:r>
              <a:rPr lang="en-US" dirty="0"/>
              <a:t>Missing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6166F-5F98-44AE-A2BE-161633B03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D987C-563D-476D-8F58-6FB630D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Booz Allen Hamilton Inc. All rights Reserved. Internal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3AB00-35A4-41D6-8AA0-E49C7976345A}"/>
              </a:ext>
            </a:extLst>
          </p:cNvPr>
          <p:cNvGrpSpPr/>
          <p:nvPr/>
        </p:nvGrpSpPr>
        <p:grpSpPr>
          <a:xfrm>
            <a:off x="8735524" y="389628"/>
            <a:ext cx="751398" cy="1161399"/>
            <a:chOff x="0" y="1545"/>
            <a:chExt cx="740240" cy="105748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2AA2F74-64CE-4FF7-9FEB-A602470EEE90}"/>
                </a:ext>
              </a:extLst>
            </p:cNvPr>
            <p:cNvSpPr/>
            <p:nvPr/>
          </p:nvSpPr>
          <p:spPr>
            <a:xfrm rot="5400000">
              <a:off x="-158622" y="160167"/>
              <a:ext cx="1057484" cy="740239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47D7C4CA-C259-4DC5-A314-D97DADF673BD}"/>
                </a:ext>
              </a:extLst>
            </p:cNvPr>
            <p:cNvSpPr txBox="1"/>
            <p:nvPr/>
          </p:nvSpPr>
          <p:spPr>
            <a:xfrm>
              <a:off x="1" y="371665"/>
              <a:ext cx="740239" cy="3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rebuchet MS" panose="020B0603020202020204" pitchFamily="34" charset="0"/>
                </a:rPr>
                <a:t>Data Wrangling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DABD86D-3C44-4021-A7F9-477B8BBFEC9B}"/>
              </a:ext>
            </a:extLst>
          </p:cNvPr>
          <p:cNvSpPr txBox="1">
            <a:spLocks/>
          </p:cNvSpPr>
          <p:nvPr/>
        </p:nvSpPr>
        <p:spPr>
          <a:xfrm>
            <a:off x="620951" y="1919004"/>
            <a:ext cx="4373992" cy="4654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Missing data were imputed by one of two methods: Proximity or Demographic based</a:t>
            </a:r>
          </a:p>
          <a:p>
            <a:r>
              <a:rPr lang="en-US" sz="1200" dirty="0"/>
              <a:t>Method chosen dependent on specifics of each variable</a:t>
            </a:r>
          </a:p>
          <a:p>
            <a:r>
              <a:rPr lang="en-US" sz="1200" dirty="0"/>
              <a:t>Baltimore City and Baltimore County likely have very similar levels of air pollution – imputation by proximity</a:t>
            </a:r>
          </a:p>
          <a:p>
            <a:pPr lvl="1"/>
            <a:r>
              <a:rPr lang="en-US" sz="1200" dirty="0"/>
              <a:t>The same nearby counties have significant differences in crime rates, thus, imputations by demographics must be used</a:t>
            </a:r>
          </a:p>
          <a:p>
            <a:r>
              <a:rPr lang="en-US" sz="1200" dirty="0"/>
              <a:t>For </a:t>
            </a:r>
            <a:r>
              <a:rPr lang="en-US" sz="1200" b="1" dirty="0"/>
              <a:t>proximity-based method</a:t>
            </a:r>
            <a:r>
              <a:rPr lang="en-US" sz="1200" dirty="0"/>
              <a:t>, missing values of the specified variables were imputed using the data from the nearest county, based on population density</a:t>
            </a:r>
          </a:p>
          <a:p>
            <a:r>
              <a:rPr lang="en-US" sz="1200" dirty="0"/>
              <a:t>For a </a:t>
            </a:r>
            <a:r>
              <a:rPr lang="en-US" sz="1200" b="1" dirty="0"/>
              <a:t>demographics-based method</a:t>
            </a:r>
            <a:r>
              <a:rPr lang="en-US" sz="1200" dirty="0"/>
              <a:t>, a form of “k-means” clustering is used</a:t>
            </a:r>
          </a:p>
          <a:p>
            <a:pPr lvl="1"/>
            <a:r>
              <a:rPr lang="en-US" sz="1200" dirty="0"/>
              <a:t>First, missing values of the variables are imputed with the mean. </a:t>
            </a:r>
          </a:p>
          <a:p>
            <a:pPr lvl="1"/>
            <a:r>
              <a:rPr lang="en-US" sz="1200" dirty="0"/>
              <a:t>Next, the counties are grouped by similarities in the measures included. Missing values are then imputed with the average of the cluster for which the point belongs to. </a:t>
            </a:r>
          </a:p>
          <a:p>
            <a:pPr lvl="1"/>
            <a:r>
              <a:rPr lang="en-US" sz="1200" dirty="0"/>
              <a:t>The clustering is re-run until either the groupings remain unchanged or the maximum number of iterations is reached</a:t>
            </a:r>
          </a:p>
          <a:p>
            <a:endParaRPr lang="en-US" sz="1200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E73704A-BEE7-498C-A0F3-7960DC5A848F}"/>
              </a:ext>
            </a:extLst>
          </p:cNvPr>
          <p:cNvSpPr txBox="1">
            <a:spLocks/>
          </p:cNvSpPr>
          <p:nvPr/>
        </p:nvSpPr>
        <p:spPr>
          <a:xfrm>
            <a:off x="620951" y="1437965"/>
            <a:ext cx="8140741" cy="34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1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Imputation by Proximity and Demographics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263CE29-E63B-4FF7-A173-6A4EA59EC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323421"/>
              </p:ext>
            </p:extLst>
          </p:nvPr>
        </p:nvGraphicFramePr>
        <p:xfrm>
          <a:off x="5312036" y="2216294"/>
          <a:ext cx="4056899" cy="3774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362">
                  <a:extLst>
                    <a:ext uri="{9D8B030D-6E8A-4147-A177-3AD203B41FA5}">
                      <a16:colId xmlns:a16="http://schemas.microsoft.com/office/drawing/2014/main" val="605175376"/>
                    </a:ext>
                  </a:extLst>
                </a:gridCol>
                <a:gridCol w="1969537">
                  <a:extLst>
                    <a:ext uri="{9D8B030D-6E8A-4147-A177-3AD203B41FA5}">
                      <a16:colId xmlns:a16="http://schemas.microsoft.com/office/drawing/2014/main" val="1928721804"/>
                    </a:ext>
                  </a:extLst>
                </a:gridCol>
              </a:tblGrid>
              <a:tr h="369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Missing Values Imputed by Proximity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Missing Values Imputed by Demographics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593265437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Land Environment Quality Index </a:t>
                      </a:r>
                      <a:endParaRPr lang="en-US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Premature Death 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296397749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Water Environment Quality Index </a:t>
                      </a:r>
                      <a:endParaRPr lang="en-US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Adult Smoking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230271736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Air Pollution (Particulate Matter)  </a:t>
                      </a:r>
                      <a:endParaRPr lang="en-US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Adult Obesity 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561258530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Presence of Violation in Drinking Water</a:t>
                      </a:r>
                      <a:endParaRPr lang="en-US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Physically Inactive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673349185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Food Environment Index</a:t>
                      </a:r>
                      <a:endParaRPr lang="en-US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Access to Exercise Opportunities 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164991768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Primary Care Physicians</a:t>
                      </a:r>
                      <a:endParaRPr lang="en-US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Excessive Drinking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683549591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Dentists </a:t>
                      </a:r>
                      <a:endParaRPr lang="en-US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Alcohol Impaired Driving Deaths 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296493007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Mental Health Providers </a:t>
                      </a:r>
                      <a:endParaRPr lang="en-US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Sexually Transmitted Infections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131850023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Uninsured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756950176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Healthcare Costs 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90304457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Diabetes Prevalence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095953211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Unemployment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068415102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 High School Diploma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377324425"/>
                  </a:ext>
                </a:extLst>
              </a:tr>
              <a:tr h="15369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Bachelor’s Degree or Higher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933362967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Income Inequality  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741808517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Violent Crime 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95638779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Injury Deaths 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707372520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Median Household Income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667282956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Injury Deaths 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800366884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Severe Housing Problems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011025853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Long Commute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263133111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Opioid Prescribing Rate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99374867"/>
                  </a:ext>
                </a:extLst>
              </a:tr>
              <a:tr h="1477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en-US" sz="9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Water Fluoridation Rate 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4226269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105782"/>
      </p:ext>
    </p:extLst>
  </p:cSld>
  <p:clrMapOvr>
    <a:masterClrMapping/>
  </p:clrMapOvr>
</p:sld>
</file>

<file path=ppt/theme/theme1.xml><?xml version="1.0" encoding="utf-8"?>
<a:theme xmlns:a="http://schemas.openxmlformats.org/drawingml/2006/main" name="LF Master">
  <a:themeElements>
    <a:clrScheme name="Booz Teal 2020 1">
      <a:dk1>
        <a:srgbClr val="000000"/>
      </a:dk1>
      <a:lt1>
        <a:srgbClr val="FFFFFF"/>
      </a:lt1>
      <a:dk2>
        <a:srgbClr val="035157"/>
      </a:dk2>
      <a:lt2>
        <a:srgbClr val="E7E6E6"/>
      </a:lt2>
      <a:accent1>
        <a:srgbClr val="035157"/>
      </a:accent1>
      <a:accent2>
        <a:srgbClr val="00A6B7"/>
      </a:accent2>
      <a:accent3>
        <a:srgbClr val="3AAD2C"/>
      </a:accent3>
      <a:accent4>
        <a:srgbClr val="233746"/>
      </a:accent4>
      <a:accent5>
        <a:srgbClr val="FD4538"/>
      </a:accent5>
      <a:accent6>
        <a:srgbClr val="CBDA00"/>
      </a:accent6>
      <a:hlink>
        <a:srgbClr val="035157"/>
      </a:hlink>
      <a:folHlink>
        <a:srgbClr val="00A6B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l A4" id="{3C476E62-3942-9D48-B74C-835253F1555E}" vid="{9A6E9B8D-634B-3848-8A6F-371D3D1ABF07}"/>
    </a:ext>
  </a:extLst>
</a:theme>
</file>

<file path=ppt/theme/theme2.xml><?xml version="1.0" encoding="utf-8"?>
<a:theme xmlns:a="http://schemas.openxmlformats.org/drawingml/2006/main" name="SF Master">
  <a:themeElements>
    <a:clrScheme name="Booz Teal 2020 1">
      <a:dk1>
        <a:srgbClr val="000000"/>
      </a:dk1>
      <a:lt1>
        <a:srgbClr val="FFFFFF"/>
      </a:lt1>
      <a:dk2>
        <a:srgbClr val="035157"/>
      </a:dk2>
      <a:lt2>
        <a:srgbClr val="E7E6E6"/>
      </a:lt2>
      <a:accent1>
        <a:srgbClr val="035157"/>
      </a:accent1>
      <a:accent2>
        <a:srgbClr val="00A6B7"/>
      </a:accent2>
      <a:accent3>
        <a:srgbClr val="3AAD2C"/>
      </a:accent3>
      <a:accent4>
        <a:srgbClr val="233746"/>
      </a:accent4>
      <a:accent5>
        <a:srgbClr val="FD4538"/>
      </a:accent5>
      <a:accent6>
        <a:srgbClr val="CBDA00"/>
      </a:accent6>
      <a:hlink>
        <a:srgbClr val="035157"/>
      </a:hlink>
      <a:folHlink>
        <a:srgbClr val="00A6B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l A4" id="{3C476E62-3942-9D48-B74C-835253F1555E}" vid="{0B2EF74D-8777-5840-8749-43748AFE086A}"/>
    </a:ext>
  </a:extLst>
</a:theme>
</file>

<file path=ppt/theme/theme3.xml><?xml version="1.0" encoding="utf-8"?>
<a:theme xmlns:a="http://schemas.openxmlformats.org/drawingml/2006/main" name="LI Master">
  <a:themeElements>
    <a:clrScheme name="Booz Teal 2020 1">
      <a:dk1>
        <a:srgbClr val="000000"/>
      </a:dk1>
      <a:lt1>
        <a:srgbClr val="FFFFFF"/>
      </a:lt1>
      <a:dk2>
        <a:srgbClr val="035157"/>
      </a:dk2>
      <a:lt2>
        <a:srgbClr val="E7E6E6"/>
      </a:lt2>
      <a:accent1>
        <a:srgbClr val="035157"/>
      </a:accent1>
      <a:accent2>
        <a:srgbClr val="00A6B7"/>
      </a:accent2>
      <a:accent3>
        <a:srgbClr val="3AAD2C"/>
      </a:accent3>
      <a:accent4>
        <a:srgbClr val="233746"/>
      </a:accent4>
      <a:accent5>
        <a:srgbClr val="FD4538"/>
      </a:accent5>
      <a:accent6>
        <a:srgbClr val="CBDA00"/>
      </a:accent6>
      <a:hlink>
        <a:srgbClr val="035157"/>
      </a:hlink>
      <a:folHlink>
        <a:srgbClr val="00A6B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l A4" id="{3C476E62-3942-9D48-B74C-835253F1555E}" vid="{66833A1A-EAAB-E347-9599-06FA126283BB}"/>
    </a:ext>
  </a:extLst>
</a:theme>
</file>

<file path=ppt/theme/theme4.xml><?xml version="1.0" encoding="utf-8"?>
<a:theme xmlns:a="http://schemas.openxmlformats.org/drawingml/2006/main" name="FC Master">
  <a:themeElements>
    <a:clrScheme name="Booz Teal 2020 1">
      <a:dk1>
        <a:srgbClr val="000000"/>
      </a:dk1>
      <a:lt1>
        <a:srgbClr val="FFFFFF"/>
      </a:lt1>
      <a:dk2>
        <a:srgbClr val="035157"/>
      </a:dk2>
      <a:lt2>
        <a:srgbClr val="E7E6E6"/>
      </a:lt2>
      <a:accent1>
        <a:srgbClr val="035157"/>
      </a:accent1>
      <a:accent2>
        <a:srgbClr val="00A6B7"/>
      </a:accent2>
      <a:accent3>
        <a:srgbClr val="3AAD2C"/>
      </a:accent3>
      <a:accent4>
        <a:srgbClr val="233746"/>
      </a:accent4>
      <a:accent5>
        <a:srgbClr val="FD4538"/>
      </a:accent5>
      <a:accent6>
        <a:srgbClr val="CBDA00"/>
      </a:accent6>
      <a:hlink>
        <a:srgbClr val="035157"/>
      </a:hlink>
      <a:folHlink>
        <a:srgbClr val="00A6B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l A4" id="{3C476E62-3942-9D48-B74C-835253F1555E}" vid="{D399F110-F589-6242-B89E-335AA9116D1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A5D5892677B54296D8F6FD038B1BE0" ma:contentTypeVersion="12" ma:contentTypeDescription="Create a new document." ma:contentTypeScope="" ma:versionID="3dfd4f93a76dfc64dc3bfa14598e8d1b">
  <xsd:schema xmlns:xsd="http://www.w3.org/2001/XMLSchema" xmlns:xs="http://www.w3.org/2001/XMLSchema" xmlns:p="http://schemas.microsoft.com/office/2006/metadata/properties" xmlns:ns2="25ce3cc6-0341-4e59-82aa-dd46a1986cfd" xmlns:ns3="efe93894-11a3-4698-a02b-0500659c4f20" targetNamespace="http://schemas.microsoft.com/office/2006/metadata/properties" ma:root="true" ma:fieldsID="f0b373a6526f520a8eb87bf305269183" ns2:_="" ns3:_="">
    <xsd:import namespace="25ce3cc6-0341-4e59-82aa-dd46a1986cfd"/>
    <xsd:import namespace="efe93894-11a3-4698-a02b-0500659c4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e3cc6-0341-4e59-82aa-dd46a1986c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93894-11a3-4698-a02b-0500659c4f2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1A774D-1291-4637-AF73-196058461BB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94088E3-CE8A-477C-A7FD-3BD549BF39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DF6DC4-8C92-4F40-B49D-718898227C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ce3cc6-0341-4e59-82aa-dd46a1986cfd"/>
    <ds:schemaRef ds:uri="efe93894-11a3-4698-a02b-0500659c4f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de9faa6-9fe1-49b3-9a08-227a296b54a6}" enabled="1" method="Privileged" siteId="{d5fe813e-0caa-432a-b2ac-d555aa91bd1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Teal A4</Template>
  <TotalTime>25482</TotalTime>
  <Words>1812</Words>
  <Application>Microsoft Office PowerPoint</Application>
  <PresentationFormat>A4 Paper (210x297 mm)</PresentationFormat>
  <Paragraphs>272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.AppleSystemUIFont</vt:lpstr>
      <vt:lpstr>Arial</vt:lpstr>
      <vt:lpstr>Calibri</vt:lpstr>
      <vt:lpstr>Calibri Light</vt:lpstr>
      <vt:lpstr>Courier New</vt:lpstr>
      <vt:lpstr>Georgia</vt:lpstr>
      <vt:lpstr>LucidaGrande</vt:lpstr>
      <vt:lpstr>Oswald</vt:lpstr>
      <vt:lpstr>Oswald Light</vt:lpstr>
      <vt:lpstr>Trebuchet MS</vt:lpstr>
      <vt:lpstr>LF Master</vt:lpstr>
      <vt:lpstr>SF Master</vt:lpstr>
      <vt:lpstr>LI Master</vt:lpstr>
      <vt:lpstr>FC Master</vt:lpstr>
      <vt:lpstr>Harnessing Artificial Intelligence for Predicting Public Health Impacts Using EpiMaps </vt:lpstr>
      <vt:lpstr>What is epimaps?</vt:lpstr>
      <vt:lpstr>EpiMaps Use Cases</vt:lpstr>
      <vt:lpstr>Community Readiness Model: Scientific Process  </vt:lpstr>
      <vt:lpstr>Community Readiness: Service Member  and Veteran Populations</vt:lpstr>
      <vt:lpstr>Community Readiness: Outcome Measures</vt:lpstr>
      <vt:lpstr>Community Readiness: Data Sources</vt:lpstr>
      <vt:lpstr>Community Readiness: Predicting HRQoL  from County Risk Factors</vt:lpstr>
      <vt:lpstr>Community Readiness: Dealing with  Missing Data</vt:lpstr>
      <vt:lpstr>Community Readiness: Findings  from HRQoL Modeling </vt:lpstr>
      <vt:lpstr>Community Readiness: Model  Robustness Evaluation </vt:lpstr>
      <vt:lpstr>Community Readiness:  Model Decomposition </vt:lpstr>
      <vt:lpstr>Community Readiness: Overall Health  Modeling Robustness Check</vt:lpstr>
      <vt:lpstr>Community Readiness: Physical Heath  Modeling Robustness Check</vt:lpstr>
      <vt:lpstr>Community Readiness: Mental Health  Modeling Robustness Check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EpiMaps: Evidence-based &amp; Data Driven Insights to predict local health outcomes</dc:title>
  <dc:creator>Foster, Grace [USA]</dc:creator>
  <cp:lastModifiedBy>Baschnagel, Charles [USA]</cp:lastModifiedBy>
  <cp:revision>42</cp:revision>
  <dcterms:created xsi:type="dcterms:W3CDTF">2020-05-29T21:12:48Z</dcterms:created>
  <dcterms:modified xsi:type="dcterms:W3CDTF">2023-10-17T02:43:01Z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0x010100D8A5D5892677B54296D8F6FD038B1BE0</vt:lpwstr>
  </property>
</Properties>
</file>